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60" r:id="rId5"/>
    <p:sldId id="261" r:id="rId6"/>
    <p:sldId id="262" r:id="rId7"/>
    <p:sldId id="263" r:id="rId8"/>
    <p:sldId id="264" r:id="rId9"/>
    <p:sldId id="265" r:id="rId10"/>
    <p:sldId id="267" r:id="rId11"/>
    <p:sldId id="1351" r:id="rId12"/>
    <p:sldId id="1353" r:id="rId13"/>
    <p:sldId id="135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BBBA"/>
    <a:srgbClr val="474E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67"/>
    <p:restoredTop sz="94654"/>
  </p:normalViewPr>
  <p:slideViewPr>
    <p:cSldViewPr snapToGrid="0" snapToObjects="1">
      <p:cViewPr varScale="1">
        <p:scale>
          <a:sx n="108" d="100"/>
          <a:sy n="108" d="100"/>
        </p:scale>
        <p:origin x="7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gif>
</file>

<file path=ppt/media/image16.png>
</file>

<file path=ppt/media/image17.tiff>
</file>

<file path=ppt/media/image18.png>
</file>

<file path=ppt/media/image19.tiff>
</file>

<file path=ppt/media/image2.tiff>
</file>

<file path=ppt/media/image20.png>
</file>

<file path=ppt/media/image21.png>
</file>

<file path=ppt/media/image22.png>
</file>

<file path=ppt/media/image23.png>
</file>

<file path=ppt/media/image24.png>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A1567C-B08B-2944-9157-544C7CFF4734}" type="datetimeFigureOut">
              <a:rPr lang="en-US" smtClean="0"/>
              <a:t>3/14/19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49B310-3D18-CC4B-B343-71F2FD2CA4EF}" type="slidenum">
              <a:rPr lang="en-US" smtClean="0"/>
              <a:t>‹#›</a:t>
            </a:fld>
            <a:endParaRPr lang="en-US"/>
          </a:p>
        </p:txBody>
      </p:sp>
    </p:spTree>
    <p:extLst>
      <p:ext uri="{BB962C8B-B14F-4D97-AF65-F5344CB8AC3E}">
        <p14:creationId xmlns:p14="http://schemas.microsoft.com/office/powerpoint/2010/main" val="3588341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2</a:t>
            </a:fld>
            <a:endParaRPr lang="en-US"/>
          </a:p>
        </p:txBody>
      </p:sp>
    </p:spTree>
    <p:extLst>
      <p:ext uri="{BB962C8B-B14F-4D97-AF65-F5344CB8AC3E}">
        <p14:creationId xmlns:p14="http://schemas.microsoft.com/office/powerpoint/2010/main" val="2019442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3/14/19</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383936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3</a:t>
            </a:fld>
            <a:endParaRPr lang="en-US"/>
          </a:p>
        </p:txBody>
      </p:sp>
    </p:spTree>
    <p:extLst>
      <p:ext uri="{BB962C8B-B14F-4D97-AF65-F5344CB8AC3E}">
        <p14:creationId xmlns:p14="http://schemas.microsoft.com/office/powerpoint/2010/main" val="3536917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4</a:t>
            </a:fld>
            <a:endParaRPr lang="en-US"/>
          </a:p>
        </p:txBody>
      </p:sp>
    </p:spTree>
    <p:extLst>
      <p:ext uri="{BB962C8B-B14F-4D97-AF65-F5344CB8AC3E}">
        <p14:creationId xmlns:p14="http://schemas.microsoft.com/office/powerpoint/2010/main" val="1957062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5</a:t>
            </a:fld>
            <a:endParaRPr lang="en-US"/>
          </a:p>
        </p:txBody>
      </p:sp>
    </p:spTree>
    <p:extLst>
      <p:ext uri="{BB962C8B-B14F-4D97-AF65-F5344CB8AC3E}">
        <p14:creationId xmlns:p14="http://schemas.microsoft.com/office/powerpoint/2010/main" val="3439234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6</a:t>
            </a:fld>
            <a:endParaRPr lang="en-US"/>
          </a:p>
        </p:txBody>
      </p:sp>
    </p:spTree>
    <p:extLst>
      <p:ext uri="{BB962C8B-B14F-4D97-AF65-F5344CB8AC3E}">
        <p14:creationId xmlns:p14="http://schemas.microsoft.com/office/powerpoint/2010/main" val="2862355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7</a:t>
            </a:fld>
            <a:endParaRPr lang="en-US"/>
          </a:p>
        </p:txBody>
      </p:sp>
    </p:spTree>
    <p:extLst>
      <p:ext uri="{BB962C8B-B14F-4D97-AF65-F5344CB8AC3E}">
        <p14:creationId xmlns:p14="http://schemas.microsoft.com/office/powerpoint/2010/main" val="79774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8</a:t>
            </a:fld>
            <a:endParaRPr lang="en-US"/>
          </a:p>
        </p:txBody>
      </p:sp>
    </p:spTree>
    <p:extLst>
      <p:ext uri="{BB962C8B-B14F-4D97-AF65-F5344CB8AC3E}">
        <p14:creationId xmlns:p14="http://schemas.microsoft.com/office/powerpoint/2010/main" val="3580247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9</a:t>
            </a:fld>
            <a:endParaRPr lang="en-US"/>
          </a:p>
        </p:txBody>
      </p:sp>
    </p:spTree>
    <p:extLst>
      <p:ext uri="{BB962C8B-B14F-4D97-AF65-F5344CB8AC3E}">
        <p14:creationId xmlns:p14="http://schemas.microsoft.com/office/powerpoint/2010/main" val="3428478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49B310-3D18-CC4B-B343-71F2FD2CA4EF}" type="slidenum">
              <a:rPr lang="en-US" smtClean="0"/>
              <a:t>10</a:t>
            </a:fld>
            <a:endParaRPr lang="en-US"/>
          </a:p>
        </p:txBody>
      </p:sp>
    </p:spTree>
    <p:extLst>
      <p:ext uri="{BB962C8B-B14F-4D97-AF65-F5344CB8AC3E}">
        <p14:creationId xmlns:p14="http://schemas.microsoft.com/office/powerpoint/2010/main" val="3535715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4626F-92BF-5C40-9EC6-B429CAC104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7DE8C3-6A23-DB4F-BBAF-DC44A01040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D27116-FDB8-A846-99E2-068E649CBC73}"/>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2F62534B-B44C-2B41-A0E4-19960DBA5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3CBA2E-769B-FF40-8BB7-A24F9D6DCC99}"/>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4052731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DB39D-1E51-3848-9301-A56198C5AF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64F5A5-8C0B-4A47-9FA5-5CD3185B7E9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F537F0-245A-4E46-BD04-ED707111507C}"/>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D20EE916-FCD8-A742-89F8-41130F65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859A1D-97EE-5040-8F69-FB4DF26673BF}"/>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962285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8C54CD-084C-384B-9083-261777C78C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1B62E6-4EA2-EF4A-A6B5-36CDDEF9C81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259302-FB4E-5A4F-9E39-0015A97D3B07}"/>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13F44164-C8D0-6C42-9628-E9139DBEB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596D1B-25AF-2A4F-B15E-7D3D54BC1FE7}"/>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206708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C6DEA-DB6A-8848-A881-9FCD8C49AB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E845C6-A153-C946-AFFC-D5BF887F453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2D17C-1027-0D4B-99B6-EA493F4AF592}"/>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22C1378C-EB39-E447-83DB-3F01E8AB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0CC381-930F-D542-844D-B3FB49948058}"/>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1380572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9657-22E9-CC48-8067-B435267DF4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3D9EAA-6AEB-654B-89A2-BA9D12EE5A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C88F647-64ED-6347-AC99-5AA9A94D41B2}"/>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E041DF51-A7C0-4848-9EB5-D9D3D4BEA3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B12EA2-3D18-554D-9C58-194D665845A0}"/>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35323610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FA21-9A3B-F749-A513-BDFA7D9E59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5BAF8E-1E28-FB4F-A526-E2888E028E6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12FAD5-87A0-3C47-9B18-4D97C0CF2F1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4ECE41-187F-7E4F-B895-FDB9B4FE577C}"/>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6" name="Footer Placeholder 5">
            <a:extLst>
              <a:ext uri="{FF2B5EF4-FFF2-40B4-BE49-F238E27FC236}">
                <a16:creationId xmlns:a16="http://schemas.microsoft.com/office/drawing/2014/main" id="{8C260C18-A0A1-FC45-B0B3-AE4D67C081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115C47-FD51-DD4C-AA30-C104709B6121}"/>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6416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C996-96B5-F142-A06F-7B53CF5495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E1923F-86B1-7743-AE52-CA88A41355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E393668-3D37-D54F-802D-EC9244C904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82CBD0-86F2-9445-B896-B61B6A73AD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64DC36C-6A4C-F544-9566-C9D6EB02A0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880608-6989-AF48-BF46-58AA7DCD9C9E}"/>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8" name="Footer Placeholder 7">
            <a:extLst>
              <a:ext uri="{FF2B5EF4-FFF2-40B4-BE49-F238E27FC236}">
                <a16:creationId xmlns:a16="http://schemas.microsoft.com/office/drawing/2014/main" id="{D20D17EC-79E8-FA4A-9A9E-5BF495DCE3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600DF60-848F-1D4C-942C-65BC190B6F6C}"/>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983449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E7A55-BE51-494F-BE4C-4959D7502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6FBD59-A85B-0448-A6D6-841E60DFB99C}"/>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4" name="Footer Placeholder 3">
            <a:extLst>
              <a:ext uri="{FF2B5EF4-FFF2-40B4-BE49-F238E27FC236}">
                <a16:creationId xmlns:a16="http://schemas.microsoft.com/office/drawing/2014/main" id="{65B7FD89-97FF-FE40-B606-9DE51E3728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1E4793-BFF1-5B40-ACAD-EE77CBCFDDFF}"/>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813739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D36862-6AD3-5E4C-85F3-F1C1ECDBAFC9}"/>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3" name="Footer Placeholder 2">
            <a:extLst>
              <a:ext uri="{FF2B5EF4-FFF2-40B4-BE49-F238E27FC236}">
                <a16:creationId xmlns:a16="http://schemas.microsoft.com/office/drawing/2014/main" id="{87CD778E-DAD2-234B-834C-54A7C3607A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B523DB-2032-AC41-BFC6-EDD0B4ABEC82}"/>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823378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BBAB3-34C2-A443-AD4E-53F76E4E1D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816849-B683-7E41-8075-62C7AA9DD3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9B3BB2-EF21-9741-B1F9-89E2D8E69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006348-E6E5-AE4C-B88E-102DC5003363}"/>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6" name="Footer Placeholder 5">
            <a:extLst>
              <a:ext uri="{FF2B5EF4-FFF2-40B4-BE49-F238E27FC236}">
                <a16:creationId xmlns:a16="http://schemas.microsoft.com/office/drawing/2014/main" id="{7F45C75D-A6B0-2641-B548-7CC524520C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FB4554-2F08-8E45-98BD-D7EAD89AE87C}"/>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67001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A58F3-22BB-9640-8797-5350B52F25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10EB80-9449-5D44-A2C6-9489AE1268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BD3321-76B1-8B44-A675-00DC7B2E66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441853-E6EA-8042-A39E-E71BC167626D}"/>
              </a:ext>
            </a:extLst>
          </p:cNvPr>
          <p:cNvSpPr>
            <a:spLocks noGrp="1"/>
          </p:cNvSpPr>
          <p:nvPr>
            <p:ph type="dt" sz="half" idx="10"/>
          </p:nvPr>
        </p:nvSpPr>
        <p:spPr/>
        <p:txBody>
          <a:bodyPr/>
          <a:lstStyle/>
          <a:p>
            <a:fld id="{54F28D01-F966-9F4D-916A-CB01AB3488AB}" type="datetimeFigureOut">
              <a:rPr lang="en-US" smtClean="0"/>
              <a:t>3/14/19</a:t>
            </a:fld>
            <a:endParaRPr lang="en-US"/>
          </a:p>
        </p:txBody>
      </p:sp>
      <p:sp>
        <p:nvSpPr>
          <p:cNvPr id="6" name="Footer Placeholder 5">
            <a:extLst>
              <a:ext uri="{FF2B5EF4-FFF2-40B4-BE49-F238E27FC236}">
                <a16:creationId xmlns:a16="http://schemas.microsoft.com/office/drawing/2014/main" id="{00BD2A52-46EE-104A-9E60-E6038262AE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0CDE09-E06B-0347-9786-432A3A1816E1}"/>
              </a:ext>
            </a:extLst>
          </p:cNvPr>
          <p:cNvSpPr>
            <a:spLocks noGrp="1"/>
          </p:cNvSpPr>
          <p:nvPr>
            <p:ph type="sldNum" sz="quarter" idx="12"/>
          </p:nvPr>
        </p:nvSpPr>
        <p:spPr/>
        <p:txBody>
          <a:bodyPr/>
          <a:lstStyle/>
          <a:p>
            <a:fld id="{CF39EA5B-479E-2443-9296-46A236502F3D}" type="slidenum">
              <a:rPr lang="en-US" smtClean="0"/>
              <a:t>‹#›</a:t>
            </a:fld>
            <a:endParaRPr lang="en-US"/>
          </a:p>
        </p:txBody>
      </p:sp>
    </p:spTree>
    <p:extLst>
      <p:ext uri="{BB962C8B-B14F-4D97-AF65-F5344CB8AC3E}">
        <p14:creationId xmlns:p14="http://schemas.microsoft.com/office/powerpoint/2010/main" val="1059640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526F35-4BB4-5E4B-902A-0FD9952F82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2AB05C-378E-5645-94B4-FC1EF5F8BA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430248-3B65-B24B-8301-AA4ECB2146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F28D01-F966-9F4D-916A-CB01AB3488AB}" type="datetimeFigureOut">
              <a:rPr lang="en-US" smtClean="0"/>
              <a:t>3/14/19</a:t>
            </a:fld>
            <a:endParaRPr lang="en-US"/>
          </a:p>
        </p:txBody>
      </p:sp>
      <p:sp>
        <p:nvSpPr>
          <p:cNvPr id="5" name="Footer Placeholder 4">
            <a:extLst>
              <a:ext uri="{FF2B5EF4-FFF2-40B4-BE49-F238E27FC236}">
                <a16:creationId xmlns:a16="http://schemas.microsoft.com/office/drawing/2014/main" id="{14394995-C760-A943-B917-F6D017B528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111D75-3889-DF4D-AFA9-5D6EA9D03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39EA5B-479E-2443-9296-46A236502F3D}" type="slidenum">
              <a:rPr lang="en-US" smtClean="0"/>
              <a:t>‹#›</a:t>
            </a:fld>
            <a:endParaRPr lang="en-US"/>
          </a:p>
        </p:txBody>
      </p:sp>
    </p:spTree>
    <p:extLst>
      <p:ext uri="{BB962C8B-B14F-4D97-AF65-F5344CB8AC3E}">
        <p14:creationId xmlns:p14="http://schemas.microsoft.com/office/powerpoint/2010/main" val="264060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lejandroRuiz/XamarinFormsShellDemo"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hyperlink" Target="https://alejandroruizvarela.blogspot.mx/" TargetMode="External"/><Relationship Id="rId4" Type="http://schemas.openxmlformats.org/officeDocument/2006/relationships/hyperlink" Target="mailto:alejandro@alejandroruizvarela.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18.png"/><Relationship Id="rId4" Type="http://schemas.openxmlformats.org/officeDocument/2006/relationships/image" Target="../media/image1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AF703-571C-7246-8851-98833D5BF17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3D2C088-802A-624D-8673-B14EF6A215DA}"/>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FCB43E61-F277-034F-8C7B-2107F258E615}"/>
              </a:ext>
            </a:extLst>
          </p:cNvPr>
          <p:cNvPicPr>
            <a:picLocks noChangeAspect="1"/>
          </p:cNvPicPr>
          <p:nvPr/>
        </p:nvPicPr>
        <p:blipFill>
          <a:blip r:embed="rId2"/>
          <a:stretch>
            <a:fillRect/>
          </a:stretch>
        </p:blipFill>
        <p:spPr>
          <a:xfrm>
            <a:off x="839248" y="0"/>
            <a:ext cx="10513503" cy="6858000"/>
          </a:xfrm>
          <a:prstGeom prst="rect">
            <a:avLst/>
          </a:prstGeom>
        </p:spPr>
      </p:pic>
      <p:sp>
        <p:nvSpPr>
          <p:cNvPr id="6" name="Rectangle 5">
            <a:extLst>
              <a:ext uri="{FF2B5EF4-FFF2-40B4-BE49-F238E27FC236}">
                <a16:creationId xmlns:a16="http://schemas.microsoft.com/office/drawing/2014/main" id="{4D15997A-5BE9-C749-B374-B65663FA9146}"/>
              </a:ext>
            </a:extLst>
          </p:cNvPr>
          <p:cNvSpPr/>
          <p:nvPr/>
        </p:nvSpPr>
        <p:spPr>
          <a:xfrm>
            <a:off x="-3425" y="0"/>
            <a:ext cx="12195425" cy="6858000"/>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7BE68C0-2A25-234D-9866-A43CF9882720}"/>
              </a:ext>
            </a:extLst>
          </p:cNvPr>
          <p:cNvSpPr txBox="1"/>
          <p:nvPr/>
        </p:nvSpPr>
        <p:spPr>
          <a:xfrm>
            <a:off x="7153630" y="5411568"/>
            <a:ext cx="4911048" cy="646331"/>
          </a:xfrm>
          <a:prstGeom prst="rect">
            <a:avLst/>
          </a:prstGeom>
          <a:noFill/>
        </p:spPr>
        <p:txBody>
          <a:bodyPr wrap="square" rtlCol="0">
            <a:spAutoFit/>
          </a:bodyPr>
          <a:lstStyle/>
          <a:p>
            <a:pPr algn="r"/>
            <a:r>
              <a:rPr lang="en-US" sz="3600" dirty="0">
                <a:solidFill>
                  <a:schemeClr val="bg1"/>
                </a:solidFill>
              </a:rPr>
              <a:t>ALEJANDRO RUIZ</a:t>
            </a:r>
          </a:p>
        </p:txBody>
      </p:sp>
      <p:sp>
        <p:nvSpPr>
          <p:cNvPr id="9" name="TextBox 8">
            <a:extLst>
              <a:ext uri="{FF2B5EF4-FFF2-40B4-BE49-F238E27FC236}">
                <a16:creationId xmlns:a16="http://schemas.microsoft.com/office/drawing/2014/main" id="{E096C6DD-7C05-3A43-98B9-9AF05A947BD2}"/>
              </a:ext>
            </a:extLst>
          </p:cNvPr>
          <p:cNvSpPr txBox="1"/>
          <p:nvPr/>
        </p:nvSpPr>
        <p:spPr>
          <a:xfrm>
            <a:off x="8912507" y="6042390"/>
            <a:ext cx="3152172" cy="584775"/>
          </a:xfrm>
          <a:prstGeom prst="rect">
            <a:avLst/>
          </a:prstGeom>
          <a:noFill/>
        </p:spPr>
        <p:txBody>
          <a:bodyPr wrap="square" rtlCol="0">
            <a:spAutoFit/>
          </a:bodyPr>
          <a:lstStyle/>
          <a:p>
            <a:pPr algn="r" fontAlgn="base"/>
            <a:r>
              <a:rPr lang="en-US" sz="1600" dirty="0">
                <a:solidFill>
                  <a:srgbClr val="54BABB"/>
                </a:solidFill>
              </a:rPr>
              <a:t>Microsoft MVP</a:t>
            </a:r>
          </a:p>
          <a:p>
            <a:pPr algn="r" fontAlgn="base"/>
            <a:r>
              <a:rPr lang="en-US" sz="1600" dirty="0" err="1">
                <a:solidFill>
                  <a:srgbClr val="54BABB"/>
                </a:solidFill>
              </a:rPr>
              <a:t>alejandro@alejandroruizvarela.com</a:t>
            </a:r>
            <a:endParaRPr lang="en-US" sz="1600" dirty="0">
              <a:solidFill>
                <a:srgbClr val="54BABB"/>
              </a:solidFill>
            </a:endParaRPr>
          </a:p>
        </p:txBody>
      </p:sp>
      <p:sp>
        <p:nvSpPr>
          <p:cNvPr id="10" name="TextBox 9">
            <a:extLst>
              <a:ext uri="{FF2B5EF4-FFF2-40B4-BE49-F238E27FC236}">
                <a16:creationId xmlns:a16="http://schemas.microsoft.com/office/drawing/2014/main" id="{5760B7B4-46D4-6346-802A-DC0F27850D5D}"/>
              </a:ext>
            </a:extLst>
          </p:cNvPr>
          <p:cNvSpPr txBox="1"/>
          <p:nvPr/>
        </p:nvSpPr>
        <p:spPr>
          <a:xfrm>
            <a:off x="3433311" y="1439943"/>
            <a:ext cx="4935184" cy="1989057"/>
          </a:xfrm>
          <a:prstGeom prst="rect">
            <a:avLst/>
          </a:prstGeom>
          <a:noFill/>
        </p:spPr>
        <p:txBody>
          <a:bodyPr wrap="square" rtlCol="0">
            <a:spAutoFit/>
          </a:bodyPr>
          <a:lstStyle/>
          <a:p>
            <a:pPr algn="ctr"/>
            <a:r>
              <a:rPr lang="en-US" sz="4000" dirty="0" err="1">
                <a:solidFill>
                  <a:schemeClr val="bg1"/>
                </a:solidFill>
              </a:rPr>
              <a:t>Xamarin.Forms</a:t>
            </a:r>
            <a:r>
              <a:rPr lang="en-US" sz="4000" dirty="0">
                <a:solidFill>
                  <a:schemeClr val="bg1"/>
                </a:solidFill>
              </a:rPr>
              <a:t> Shell: A new way to create mobile apps</a:t>
            </a:r>
          </a:p>
        </p:txBody>
      </p:sp>
    </p:spTree>
    <p:extLst>
      <p:ext uri="{BB962C8B-B14F-4D97-AF65-F5344CB8AC3E}">
        <p14:creationId xmlns:p14="http://schemas.microsoft.com/office/powerpoint/2010/main" val="171047045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361A8D8-E6D3-CF47-B117-65646F96DEB8}"/>
              </a:ext>
            </a:extLst>
          </p:cNvPr>
          <p:cNvSpPr>
            <a:spLocks noGrp="1"/>
          </p:cNvSpPr>
          <p:nvPr>
            <p:ph type="title"/>
          </p:nvPr>
        </p:nvSpPr>
        <p:spPr>
          <a:xfrm>
            <a:off x="191397" y="-1"/>
            <a:ext cx="10515600" cy="1325563"/>
          </a:xfrm>
        </p:spPr>
        <p:txBody>
          <a:bodyPr>
            <a:normAutofit/>
          </a:bodyPr>
          <a:lstStyle/>
          <a:p>
            <a:r>
              <a:rPr lang="en-US" b="1" dirty="0"/>
              <a:t>Navigation</a:t>
            </a:r>
          </a:p>
        </p:txBody>
      </p:sp>
      <p:sp>
        <p:nvSpPr>
          <p:cNvPr id="14" name="Content Placeholder 2">
            <a:extLst>
              <a:ext uri="{FF2B5EF4-FFF2-40B4-BE49-F238E27FC236}">
                <a16:creationId xmlns:a16="http://schemas.microsoft.com/office/drawing/2014/main" id="{418D5CB9-04F5-8E4A-8BF5-7CC4CE371E7F}"/>
              </a:ext>
            </a:extLst>
          </p:cNvPr>
          <p:cNvSpPr txBox="1">
            <a:spLocks/>
          </p:cNvSpPr>
          <p:nvPr/>
        </p:nvSpPr>
        <p:spPr>
          <a:xfrm>
            <a:off x="224742" y="152468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Shell includes a URI-based navigation experience. URIs provide an improved navigation experience that permits navigation to any page in the application, without having to follow a set navigation hierarchy. In addition, it also provides the ability to navigate backwards without having to visit all of the pages on the navigation stack.</a:t>
            </a:r>
          </a:p>
        </p:txBody>
      </p:sp>
    </p:spTree>
    <p:extLst>
      <p:ext uri="{BB962C8B-B14F-4D97-AF65-F5344CB8AC3E}">
        <p14:creationId xmlns:p14="http://schemas.microsoft.com/office/powerpoint/2010/main" val="177445947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8CFAC86-EA33-724C-9CA8-12B9F72D88E6}"/>
              </a:ext>
            </a:extLst>
          </p:cNvPr>
          <p:cNvSpPr txBox="1">
            <a:spLocks/>
          </p:cNvSpPr>
          <p:nvPr/>
        </p:nvSpPr>
        <p:spPr>
          <a:xfrm>
            <a:off x="22474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Adding Navigation</a:t>
            </a:r>
          </a:p>
        </p:txBody>
      </p:sp>
      <p:sp>
        <p:nvSpPr>
          <p:cNvPr id="5" name="Content Placeholder 2">
            <a:extLst>
              <a:ext uri="{FF2B5EF4-FFF2-40B4-BE49-F238E27FC236}">
                <a16:creationId xmlns:a16="http://schemas.microsoft.com/office/drawing/2014/main" id="{EF7F75DC-0307-3E43-804B-C8B84FC34068}"/>
              </a:ext>
            </a:extLst>
          </p:cNvPr>
          <p:cNvSpPr txBox="1">
            <a:spLocks/>
          </p:cNvSpPr>
          <p:nvPr/>
        </p:nvSpPr>
        <p:spPr>
          <a:xfrm>
            <a:off x="224742" y="2143124"/>
            <a:ext cx="10515600" cy="44427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1) URI Based Navigation</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2) Register your pages:</a:t>
            </a:r>
          </a:p>
          <a:p>
            <a:pPr marL="0" indent="0">
              <a:buFont typeface="Arial" panose="020B0604020202020204" pitchFamily="34" charset="0"/>
              <a:buNone/>
            </a:pPr>
            <a:endParaRPr lang="en-US" dirty="0"/>
          </a:p>
          <a:p>
            <a:pPr marL="0" indent="0">
              <a:buNone/>
            </a:pPr>
            <a:r>
              <a:rPr lang="en-US" sz="1800" dirty="0" err="1">
                <a:solidFill>
                  <a:srgbClr val="3363A4"/>
                </a:solidFill>
                <a:latin typeface="Menlo" panose="020B0609030804020204" pitchFamily="49" charset="0"/>
              </a:rPr>
              <a:t>Routing</a:t>
            </a:r>
            <a:r>
              <a:rPr lang="en-US" sz="1800" dirty="0" err="1">
                <a:solidFill>
                  <a:srgbClr val="222222"/>
                </a:solidFill>
                <a:latin typeface="Menlo" panose="020B0609030804020204" pitchFamily="49" charset="0"/>
              </a:rPr>
              <a:t>.RegisterRoute</a:t>
            </a:r>
            <a:r>
              <a:rPr lang="en-US" sz="1800" dirty="0">
                <a:solidFill>
                  <a:srgbClr val="222222"/>
                </a:solidFill>
                <a:latin typeface="Menlo" panose="020B0609030804020204" pitchFamily="49" charset="0"/>
              </a:rPr>
              <a:t>(</a:t>
            </a:r>
            <a:r>
              <a:rPr lang="en-US" sz="1800" dirty="0">
                <a:solidFill>
                  <a:srgbClr val="DB7100"/>
                </a:solidFill>
                <a:latin typeface="Menlo" panose="020B0609030804020204" pitchFamily="49" charset="0"/>
              </a:rPr>
              <a:t>"</a:t>
            </a:r>
            <a:r>
              <a:rPr lang="en-US" sz="1800" dirty="0" err="1">
                <a:solidFill>
                  <a:srgbClr val="DB7100"/>
                </a:solidFill>
                <a:latin typeface="Menlo" panose="020B0609030804020204" pitchFamily="49" charset="0"/>
              </a:rPr>
              <a:t>myawesomepage</a:t>
            </a:r>
            <a:r>
              <a:rPr lang="en-US" sz="1800" dirty="0">
                <a:solidFill>
                  <a:srgbClr val="DB7100"/>
                </a:solidFill>
                <a:latin typeface="Menlo" panose="020B0609030804020204" pitchFamily="49" charset="0"/>
              </a:rPr>
              <a:t>"</a:t>
            </a:r>
            <a:r>
              <a:rPr lang="en-US" sz="1800" dirty="0">
                <a:solidFill>
                  <a:srgbClr val="222222"/>
                </a:solidFill>
                <a:latin typeface="Menlo" panose="020B0609030804020204" pitchFamily="49" charset="0"/>
              </a:rPr>
              <a:t>, </a:t>
            </a:r>
            <a:r>
              <a:rPr lang="en-US" sz="1800" dirty="0" err="1">
                <a:solidFill>
                  <a:srgbClr val="009695"/>
                </a:solidFill>
                <a:latin typeface="Menlo" panose="020B0609030804020204" pitchFamily="49" charset="0"/>
              </a:rPr>
              <a:t>typeof</a:t>
            </a:r>
            <a:r>
              <a:rPr lang="en-US" sz="1800" dirty="0">
                <a:solidFill>
                  <a:srgbClr val="222222"/>
                </a:solidFill>
                <a:latin typeface="Menlo" panose="020B0609030804020204" pitchFamily="49" charset="0"/>
              </a:rPr>
              <a:t>(</a:t>
            </a:r>
            <a:r>
              <a:rPr lang="en-US" sz="1800" dirty="0" err="1">
                <a:solidFill>
                  <a:srgbClr val="3363A4"/>
                </a:solidFill>
                <a:latin typeface="Menlo" panose="020B0609030804020204" pitchFamily="49" charset="0"/>
              </a:rPr>
              <a:t>HomePage</a:t>
            </a:r>
            <a:r>
              <a:rPr lang="en-US" sz="1800" dirty="0">
                <a:solidFill>
                  <a:srgbClr val="222222"/>
                </a:solidFill>
                <a:latin typeface="Menlo" panose="020B0609030804020204" pitchFamily="49" charset="0"/>
              </a:rPr>
              <a:t>));</a:t>
            </a:r>
            <a:r>
              <a:rPr lang="en-US" sz="1800" dirty="0"/>
              <a:t> </a:t>
            </a:r>
          </a:p>
          <a:p>
            <a:pPr marL="0" indent="0">
              <a:buNone/>
            </a:pPr>
            <a:endParaRPr lang="en-US" dirty="0"/>
          </a:p>
          <a:p>
            <a:pPr marL="0" indent="0">
              <a:buNone/>
            </a:pPr>
            <a:r>
              <a:rPr lang="en-US" dirty="0"/>
              <a:t>3) Navigate to page and query string </a:t>
            </a:r>
            <a:r>
              <a:rPr lang="en-US" dirty="0" err="1"/>
              <a:t>params</a:t>
            </a:r>
            <a:r>
              <a:rPr lang="en-US" dirty="0"/>
              <a:t>:</a:t>
            </a:r>
          </a:p>
          <a:p>
            <a:pPr marL="0" indent="0">
              <a:buNone/>
            </a:pPr>
            <a:r>
              <a:rPr lang="en-US" sz="1400" dirty="0" err="1">
                <a:solidFill>
                  <a:srgbClr val="3363A4"/>
                </a:solidFill>
                <a:latin typeface="Menlo" panose="020B0609030804020204" pitchFamily="49" charset="0"/>
              </a:rPr>
              <a:t>Shell</a:t>
            </a:r>
            <a:r>
              <a:rPr lang="en-US" sz="1400" dirty="0" err="1">
                <a:solidFill>
                  <a:srgbClr val="222222"/>
                </a:solidFill>
                <a:latin typeface="Menlo" panose="020B0609030804020204" pitchFamily="49" charset="0"/>
              </a:rPr>
              <a:t>.CurrentShell.GoToAsync</a:t>
            </a:r>
            <a:r>
              <a:rPr lang="en-US" sz="1400" dirty="0">
                <a:solidFill>
                  <a:srgbClr val="222222"/>
                </a:solidFill>
                <a:latin typeface="Menlo" panose="020B0609030804020204" pitchFamily="49" charset="0"/>
              </a:rPr>
              <a:t>(</a:t>
            </a:r>
            <a:r>
              <a:rPr lang="en-US" sz="1400" dirty="0">
                <a:solidFill>
                  <a:srgbClr val="DB7100"/>
                </a:solidFill>
                <a:latin typeface="Menlo" panose="020B0609030804020204" pitchFamily="49" charset="0"/>
              </a:rPr>
              <a:t>$"app:///home/tabs/favorites/</a:t>
            </a:r>
            <a:r>
              <a:rPr lang="en-US" sz="1400" dirty="0" err="1">
                <a:solidFill>
                  <a:srgbClr val="DB7100"/>
                </a:solidFill>
                <a:latin typeface="Menlo" panose="020B0609030804020204" pitchFamily="49" charset="0"/>
              </a:rPr>
              <a:t>myfavorites?text</a:t>
            </a:r>
            <a:r>
              <a:rPr lang="en-US" sz="1400" dirty="0">
                <a:solidFill>
                  <a:srgbClr val="DB7100"/>
                </a:solidFill>
                <a:latin typeface="Menlo" panose="020B0609030804020204" pitchFamily="49" charset="0"/>
              </a:rPr>
              <a:t>=</a:t>
            </a:r>
            <a:r>
              <a:rPr lang="en-US" sz="1400" dirty="0">
                <a:solidFill>
                  <a:srgbClr val="222222"/>
                </a:solidFill>
                <a:latin typeface="Menlo" panose="020B0609030804020204" pitchFamily="49" charset="0"/>
              </a:rPr>
              <a:t>{id}</a:t>
            </a:r>
            <a:r>
              <a:rPr lang="en-US" sz="1400" dirty="0">
                <a:solidFill>
                  <a:srgbClr val="DB7100"/>
                </a:solidFill>
                <a:latin typeface="Menlo" panose="020B0609030804020204" pitchFamily="49" charset="0"/>
              </a:rPr>
              <a:t>"</a:t>
            </a:r>
            <a:r>
              <a:rPr lang="en-US" sz="1400" dirty="0">
                <a:solidFill>
                  <a:srgbClr val="222222"/>
                </a:solidFill>
                <a:latin typeface="Menlo" panose="020B0609030804020204" pitchFamily="49" charset="0"/>
              </a:rPr>
              <a:t>, </a:t>
            </a:r>
            <a:r>
              <a:rPr lang="en-US" sz="1400" dirty="0">
                <a:solidFill>
                  <a:srgbClr val="009695"/>
                </a:solidFill>
                <a:latin typeface="Menlo" panose="020B0609030804020204" pitchFamily="49" charset="0"/>
              </a:rPr>
              <a:t>true</a:t>
            </a:r>
            <a:r>
              <a:rPr lang="en-US" sz="1400" dirty="0">
                <a:solidFill>
                  <a:srgbClr val="222222"/>
                </a:solidFill>
                <a:latin typeface="Menlo" panose="020B0609030804020204" pitchFamily="49" charset="0"/>
              </a:rPr>
              <a:t>);</a:t>
            </a:r>
            <a:r>
              <a:rPr lang="en-US" sz="1400" dirty="0"/>
              <a:t> </a:t>
            </a:r>
          </a:p>
        </p:txBody>
      </p:sp>
      <p:pic>
        <p:nvPicPr>
          <p:cNvPr id="7" name="Picture 6">
            <a:extLst>
              <a:ext uri="{FF2B5EF4-FFF2-40B4-BE49-F238E27FC236}">
                <a16:creationId xmlns:a16="http://schemas.microsoft.com/office/drawing/2014/main" id="{A6E0D002-55D2-8048-B811-FD3C099CEF2D}"/>
              </a:ext>
            </a:extLst>
          </p:cNvPr>
          <p:cNvPicPr>
            <a:picLocks noChangeAspect="1"/>
          </p:cNvPicPr>
          <p:nvPr/>
        </p:nvPicPr>
        <p:blipFill>
          <a:blip r:embed="rId2"/>
          <a:stretch>
            <a:fillRect/>
          </a:stretch>
        </p:blipFill>
        <p:spPr>
          <a:xfrm>
            <a:off x="4201884" y="2143124"/>
            <a:ext cx="3442617" cy="1349663"/>
          </a:xfrm>
          <a:prstGeom prst="rect">
            <a:avLst/>
          </a:prstGeom>
        </p:spPr>
      </p:pic>
      <p:sp>
        <p:nvSpPr>
          <p:cNvPr id="8" name="Rectangle 7">
            <a:extLst>
              <a:ext uri="{FF2B5EF4-FFF2-40B4-BE49-F238E27FC236}">
                <a16:creationId xmlns:a16="http://schemas.microsoft.com/office/drawing/2014/main" id="{E337954C-6C0D-724A-9891-C77AA8FC67D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F74393-34B0-4B45-AC25-B238042BF4F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19428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8CFAC86-EA33-724C-9CA8-12B9F72D88E6}"/>
              </a:ext>
            </a:extLst>
          </p:cNvPr>
          <p:cNvSpPr txBox="1">
            <a:spLocks/>
          </p:cNvSpPr>
          <p:nvPr/>
        </p:nvSpPr>
        <p:spPr>
          <a:xfrm>
            <a:off x="22474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Adding Navigation</a:t>
            </a:r>
          </a:p>
        </p:txBody>
      </p:sp>
      <p:sp>
        <p:nvSpPr>
          <p:cNvPr id="5" name="Content Placeholder 2">
            <a:extLst>
              <a:ext uri="{FF2B5EF4-FFF2-40B4-BE49-F238E27FC236}">
                <a16:creationId xmlns:a16="http://schemas.microsoft.com/office/drawing/2014/main" id="{EF7F75DC-0307-3E43-804B-C8B84FC34068}"/>
              </a:ext>
            </a:extLst>
          </p:cNvPr>
          <p:cNvSpPr txBox="1">
            <a:spLocks/>
          </p:cNvSpPr>
          <p:nvPr/>
        </p:nvSpPr>
        <p:spPr>
          <a:xfrm>
            <a:off x="224742" y="1690688"/>
            <a:ext cx="10515600" cy="4938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4) Intercept </a:t>
            </a:r>
            <a:r>
              <a:rPr lang="en-US" dirty="0" err="1"/>
              <a:t>Params</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5) Handle Navigation Actions:</a:t>
            </a:r>
          </a:p>
        </p:txBody>
      </p:sp>
      <p:sp>
        <p:nvSpPr>
          <p:cNvPr id="8" name="Rectangle 7">
            <a:extLst>
              <a:ext uri="{FF2B5EF4-FFF2-40B4-BE49-F238E27FC236}">
                <a16:creationId xmlns:a16="http://schemas.microsoft.com/office/drawing/2014/main" id="{E337954C-6C0D-724A-9891-C77AA8FC67D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F74393-34B0-4B45-AC25-B238042BF4F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5931234-E06E-D648-B8CD-324F7DC142AC}"/>
              </a:ext>
            </a:extLst>
          </p:cNvPr>
          <p:cNvPicPr>
            <a:picLocks noChangeAspect="1"/>
          </p:cNvPicPr>
          <p:nvPr/>
        </p:nvPicPr>
        <p:blipFill>
          <a:blip r:embed="rId2"/>
          <a:stretch>
            <a:fillRect/>
          </a:stretch>
        </p:blipFill>
        <p:spPr>
          <a:xfrm>
            <a:off x="5127172" y="1690688"/>
            <a:ext cx="3645806" cy="2661063"/>
          </a:xfrm>
          <a:prstGeom prst="rect">
            <a:avLst/>
          </a:prstGeom>
        </p:spPr>
      </p:pic>
      <p:pic>
        <p:nvPicPr>
          <p:cNvPr id="10" name="Picture 9">
            <a:extLst>
              <a:ext uri="{FF2B5EF4-FFF2-40B4-BE49-F238E27FC236}">
                <a16:creationId xmlns:a16="http://schemas.microsoft.com/office/drawing/2014/main" id="{3B13E7E0-E883-5346-9694-B90D4903AD40}"/>
              </a:ext>
            </a:extLst>
          </p:cNvPr>
          <p:cNvPicPr>
            <a:picLocks noChangeAspect="1"/>
          </p:cNvPicPr>
          <p:nvPr/>
        </p:nvPicPr>
        <p:blipFill>
          <a:blip r:embed="rId3"/>
          <a:stretch>
            <a:fillRect/>
          </a:stretch>
        </p:blipFill>
        <p:spPr>
          <a:xfrm>
            <a:off x="433614" y="5075981"/>
            <a:ext cx="4292600" cy="1117600"/>
          </a:xfrm>
          <a:prstGeom prst="rect">
            <a:avLst/>
          </a:prstGeom>
        </p:spPr>
      </p:pic>
      <p:pic>
        <p:nvPicPr>
          <p:cNvPr id="12" name="Picture 11">
            <a:extLst>
              <a:ext uri="{FF2B5EF4-FFF2-40B4-BE49-F238E27FC236}">
                <a16:creationId xmlns:a16="http://schemas.microsoft.com/office/drawing/2014/main" id="{4D47ADE2-EDC7-B849-8594-87E59F114590}"/>
              </a:ext>
            </a:extLst>
          </p:cNvPr>
          <p:cNvPicPr>
            <a:picLocks noChangeAspect="1"/>
          </p:cNvPicPr>
          <p:nvPr/>
        </p:nvPicPr>
        <p:blipFill>
          <a:blip r:embed="rId4"/>
          <a:stretch>
            <a:fillRect/>
          </a:stretch>
        </p:blipFill>
        <p:spPr>
          <a:xfrm>
            <a:off x="5128491" y="4805577"/>
            <a:ext cx="6133193" cy="1514632"/>
          </a:xfrm>
          <a:prstGeom prst="rect">
            <a:avLst/>
          </a:prstGeom>
        </p:spPr>
      </p:pic>
    </p:spTree>
    <p:extLst>
      <p:ext uri="{BB962C8B-B14F-4D97-AF65-F5344CB8AC3E}">
        <p14:creationId xmlns:p14="http://schemas.microsoft.com/office/powerpoint/2010/main" val="407503898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865" y="1686200"/>
            <a:ext cx="12190271" cy="821606"/>
          </a:xfrm>
          <a:prstGeom prst="rect">
            <a:avLst/>
          </a:prstGeom>
        </p:spPr>
        <p:txBody>
          <a:bodyPr vert="horz" wrap="square" lIns="179259" tIns="143407" rIns="179259" bIns="143407"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192">
              <a:lnSpc>
                <a:spcPct val="60000"/>
              </a:lnSpc>
              <a:buClr>
                <a:srgbClr val="FFFFFF"/>
              </a:buClr>
              <a:buSzPct val="90000"/>
            </a:pPr>
            <a:r>
              <a:rPr lang="en-US" sz="7644" spc="0" dirty="0">
                <a:solidFill>
                  <a:schemeClr val="tx1"/>
                </a:solidFill>
                <a:latin typeface="+mn-lt"/>
              </a:rPr>
              <a:t>Questions?</a:t>
            </a:r>
          </a:p>
        </p:txBody>
      </p:sp>
      <p:sp>
        <p:nvSpPr>
          <p:cNvPr id="8" name="TextBox 7"/>
          <p:cNvSpPr txBox="1"/>
          <p:nvPr/>
        </p:nvSpPr>
        <p:spPr>
          <a:xfrm>
            <a:off x="4146242" y="-846504"/>
            <a:ext cx="362021" cy="621468"/>
          </a:xfrm>
          <a:prstGeom prst="rect">
            <a:avLst/>
          </a:prstGeom>
          <a:noFill/>
        </p:spPr>
        <p:txBody>
          <a:bodyPr wrap="none" lIns="179259" tIns="143407" rIns="179259" bIns="143407"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961" y="4174323"/>
            <a:ext cx="7065051" cy="124471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4" tIns="18674" rIns="18674" bIns="18674" numCol="1" spcCol="14288" rtlCol="0" anchor="ctr">
            <a:spAutoFit/>
          </a:bodyPr>
          <a:lstStyle/>
          <a:p>
            <a:r>
              <a:rPr lang="en-US" sz="1961" dirty="0">
                <a:cs typeface="Arial"/>
              </a:rPr>
              <a:t>Alejandro Ruiz</a:t>
            </a:r>
          </a:p>
          <a:p>
            <a:r>
              <a:rPr lang="en-US" sz="1961" dirty="0">
                <a:latin typeface="+mj-lt"/>
                <a:cs typeface="Arial"/>
              </a:rPr>
              <a:t>Microsoft MVP: Developer Technologies</a:t>
            </a:r>
          </a:p>
          <a:p>
            <a:r>
              <a:rPr lang="en-US" sz="1961" dirty="0" err="1">
                <a:latin typeface="+mj-lt"/>
                <a:cs typeface="Arial"/>
              </a:rPr>
              <a:t>Xamarin.Forms</a:t>
            </a:r>
            <a:r>
              <a:rPr lang="en-US" sz="1961" dirty="0">
                <a:latin typeface="+mj-lt"/>
                <a:cs typeface="Arial"/>
              </a:rPr>
              <a:t> Shell: A new way to create mobile apps</a:t>
            </a:r>
          </a:p>
          <a:p>
            <a:r>
              <a:rPr lang="en-US" sz="1961" dirty="0">
                <a:latin typeface="+mj-lt"/>
                <a:cs typeface="Arial"/>
              </a:rPr>
              <a:t>DEMO: </a:t>
            </a:r>
            <a:r>
              <a:rPr lang="en-US" sz="1961" dirty="0">
                <a:latin typeface="+mj-lt"/>
                <a:cs typeface="Arial"/>
                <a:hlinkClick r:id="rId3"/>
              </a:rPr>
              <a:t>https://github.com/AlejandroRuiz/XamarinFormsShellDemo</a:t>
            </a:r>
            <a:r>
              <a:rPr lang="en-US" sz="1961" dirty="0">
                <a:latin typeface="+mj-lt"/>
                <a:cs typeface="Arial"/>
              </a:rPr>
              <a:t> </a:t>
            </a:r>
          </a:p>
        </p:txBody>
      </p:sp>
      <p:cxnSp>
        <p:nvCxnSpPr>
          <p:cNvPr id="14" name="Straight Connector 13"/>
          <p:cNvCxnSpPr/>
          <p:nvPr/>
        </p:nvCxnSpPr>
        <p:spPr>
          <a:xfrm flipV="1">
            <a:off x="1776344" y="5590386"/>
            <a:ext cx="9366000" cy="4667"/>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653" y="5819126"/>
            <a:ext cx="9540280" cy="414999"/>
            <a:chOff x="1735137" y="5935662"/>
            <a:chExt cx="9732963" cy="423381"/>
          </a:xfrm>
        </p:grpSpPr>
        <p:sp>
          <p:nvSpPr>
            <p:cNvPr id="10" name="TextBox 9"/>
            <p:cNvSpPr txBox="1"/>
            <p:nvPr/>
          </p:nvSpPr>
          <p:spPr>
            <a:xfrm>
              <a:off x="1735137" y="5935662"/>
              <a:ext cx="3509962" cy="423381"/>
            </a:xfrm>
            <a:prstGeom prst="rect">
              <a:avLst/>
            </a:prstGeom>
            <a:noFill/>
          </p:spPr>
          <p:txBody>
            <a:bodyPr wrap="square" rtlCol="0">
              <a:spAutoFit/>
            </a:bodyPr>
            <a:lstStyle/>
            <a:p>
              <a:pPr>
                <a:lnSpc>
                  <a:spcPct val="130000"/>
                </a:lnSpc>
              </a:pPr>
              <a:r>
                <a:rPr lang="en-US" sz="1765" dirty="0" err="1">
                  <a:latin typeface="+mj-lt"/>
                  <a:cs typeface="Arial"/>
                  <a:hlinkClick r:id="rId4"/>
                </a:rPr>
                <a:t>alejandro@alejandroruizvarela.com</a:t>
              </a:r>
              <a:endParaRPr lang="en-US" sz="1765" dirty="0">
                <a:latin typeface="+mj-lt"/>
                <a:cs typeface="Arial"/>
              </a:endParaRPr>
            </a:p>
          </p:txBody>
        </p:sp>
        <p:sp>
          <p:nvSpPr>
            <p:cNvPr id="11" name="TextBox 10"/>
            <p:cNvSpPr txBox="1"/>
            <p:nvPr/>
          </p:nvSpPr>
          <p:spPr>
            <a:xfrm>
              <a:off x="5245099" y="5935662"/>
              <a:ext cx="4097780" cy="423381"/>
            </a:xfrm>
            <a:prstGeom prst="rect">
              <a:avLst/>
            </a:prstGeom>
            <a:noFill/>
          </p:spPr>
          <p:txBody>
            <a:bodyPr wrap="square" rtlCol="0">
              <a:spAutoFit/>
            </a:bodyPr>
            <a:lstStyle/>
            <a:p>
              <a:pPr algn="ctr">
                <a:lnSpc>
                  <a:spcPct val="130000"/>
                </a:lnSpc>
              </a:pPr>
              <a:r>
                <a:rPr lang="en-US" sz="1765" dirty="0">
                  <a:latin typeface="+mj-lt"/>
                  <a:cs typeface="Arial"/>
                  <a:hlinkClick r:id="rId5"/>
                </a:rPr>
                <a:t>https://</a:t>
              </a:r>
              <a:r>
                <a:rPr lang="en-US" sz="1765" dirty="0" err="1">
                  <a:latin typeface="+mj-lt"/>
                  <a:cs typeface="Arial"/>
                  <a:hlinkClick r:id="rId5"/>
                </a:rPr>
                <a:t>alejandroruizvarela.blogspot.mx</a:t>
              </a:r>
              <a:endParaRPr lang="en-US" sz="1765" dirty="0">
                <a:latin typeface="+mj-lt"/>
                <a:cs typeface="Arial"/>
              </a:endParaRPr>
            </a:p>
          </p:txBody>
        </p:sp>
        <p:sp>
          <p:nvSpPr>
            <p:cNvPr id="15" name="TextBox 14"/>
            <p:cNvSpPr txBox="1"/>
            <p:nvPr/>
          </p:nvSpPr>
          <p:spPr>
            <a:xfrm>
              <a:off x="8978900" y="5935662"/>
              <a:ext cx="2489200" cy="423381"/>
            </a:xfrm>
            <a:prstGeom prst="rect">
              <a:avLst/>
            </a:prstGeom>
            <a:noFill/>
          </p:spPr>
          <p:txBody>
            <a:bodyPr wrap="square" rtlCol="0">
              <a:spAutoFit/>
            </a:bodyPr>
            <a:lstStyle/>
            <a:p>
              <a:pPr algn="r">
                <a:lnSpc>
                  <a:spcPct val="130000"/>
                </a:lnSpc>
              </a:pPr>
              <a:r>
                <a:rPr lang="en-US" sz="1765" dirty="0">
                  <a:latin typeface="+mj-lt"/>
                  <a:cs typeface="Arial"/>
                </a:rPr>
                <a:t>@</a:t>
              </a:r>
              <a:r>
                <a:rPr lang="en-US" sz="1765" dirty="0" err="1">
                  <a:latin typeface="+mj-lt"/>
                  <a:cs typeface="Arial"/>
                </a:rPr>
                <a:t>alejandroruizva</a:t>
              </a:r>
              <a:endParaRPr lang="en-US" sz="1765" dirty="0">
                <a:latin typeface="+mj-lt"/>
                <a:cs typeface="Arial"/>
              </a:endParaRPr>
            </a:p>
          </p:txBody>
        </p:sp>
      </p:grpSp>
      <p:sp>
        <p:nvSpPr>
          <p:cNvPr id="13" name="Rectangle 12">
            <a:extLst>
              <a:ext uri="{FF2B5EF4-FFF2-40B4-BE49-F238E27FC236}">
                <a16:creationId xmlns:a16="http://schemas.microsoft.com/office/drawing/2014/main" id="{964BE3F0-63DC-9542-A89D-4103849CD187}"/>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7872A9B-02DA-E84F-B55A-2523C8C73C33}"/>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88713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9CB1-9A17-7C4F-8511-54A8454086BA}"/>
              </a:ext>
            </a:extLst>
          </p:cNvPr>
          <p:cNvSpPr>
            <a:spLocks noGrp="1"/>
          </p:cNvSpPr>
          <p:nvPr>
            <p:ph type="title"/>
          </p:nvPr>
        </p:nvSpPr>
        <p:spPr>
          <a:xfrm>
            <a:off x="224742" y="365125"/>
            <a:ext cx="10515600" cy="1325563"/>
          </a:xfrm>
        </p:spPr>
        <p:txBody>
          <a:bodyPr>
            <a:normAutofit/>
          </a:bodyPr>
          <a:lstStyle/>
          <a:p>
            <a:r>
              <a:rPr lang="en-US" b="1" dirty="0" err="1"/>
              <a:t>Xamarin.Forms</a:t>
            </a:r>
            <a:r>
              <a:rPr lang="en-US" b="1" dirty="0"/>
              <a:t> Shell</a:t>
            </a:r>
          </a:p>
        </p:txBody>
      </p:sp>
      <p:sp>
        <p:nvSpPr>
          <p:cNvPr id="3" name="Content Placeholder 2">
            <a:extLst>
              <a:ext uri="{FF2B5EF4-FFF2-40B4-BE49-F238E27FC236}">
                <a16:creationId xmlns:a16="http://schemas.microsoft.com/office/drawing/2014/main" id="{E65845F8-C3DD-0744-AC43-72EAB0E99A27}"/>
              </a:ext>
            </a:extLst>
          </p:cNvPr>
          <p:cNvSpPr>
            <a:spLocks noGrp="1"/>
          </p:cNvSpPr>
          <p:nvPr>
            <p:ph idx="1"/>
          </p:nvPr>
        </p:nvSpPr>
        <p:spPr>
          <a:xfrm>
            <a:off x="224742" y="1524684"/>
            <a:ext cx="10515600" cy="4351338"/>
          </a:xfrm>
        </p:spPr>
        <p:txBody>
          <a:bodyPr/>
          <a:lstStyle/>
          <a:p>
            <a:pPr marL="0" indent="0">
              <a:buNone/>
            </a:pPr>
            <a:r>
              <a:rPr lang="en-US" dirty="0"/>
              <a:t>Is a container for applications, that provides fundamental UI features that most applications require, leaving you to focus on the application's core workload.</a:t>
            </a:r>
          </a:p>
          <a:p>
            <a:pPr marL="0" indent="0">
              <a:buNone/>
            </a:pPr>
            <a:endParaRPr lang="en-US" dirty="0"/>
          </a:p>
          <a:p>
            <a:pPr marL="0" indent="0">
              <a:buNone/>
            </a:pPr>
            <a:r>
              <a:rPr lang="en-US" dirty="0"/>
              <a:t>Shell applications are provided with the following functionality:</a:t>
            </a:r>
          </a:p>
          <a:p>
            <a:pPr lvl="1"/>
            <a:r>
              <a:rPr lang="en-US" dirty="0"/>
              <a:t>A single place to describe the visual structure of an application</a:t>
            </a:r>
          </a:p>
          <a:p>
            <a:pPr lvl="1"/>
            <a:r>
              <a:rPr lang="en-US" dirty="0"/>
              <a:t>A common navigation user interface.</a:t>
            </a:r>
          </a:p>
          <a:p>
            <a:pPr lvl="1"/>
            <a:r>
              <a:rPr lang="en-US" dirty="0"/>
              <a:t>A navigation service with deep linking.</a:t>
            </a:r>
          </a:p>
        </p:txBody>
      </p:sp>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F56D7A5-C584-3F43-874D-6501DE121583}"/>
              </a:ext>
            </a:extLst>
          </p:cNvPr>
          <p:cNvPicPr>
            <a:picLocks noChangeAspect="1"/>
          </p:cNvPicPr>
          <p:nvPr/>
        </p:nvPicPr>
        <p:blipFill>
          <a:blip r:embed="rId3"/>
          <a:stretch>
            <a:fillRect/>
          </a:stretch>
        </p:blipFill>
        <p:spPr>
          <a:xfrm>
            <a:off x="10044415" y="5876022"/>
            <a:ext cx="1623348" cy="476182"/>
          </a:xfrm>
          <a:prstGeom prst="rect">
            <a:avLst/>
          </a:prstGeom>
        </p:spPr>
      </p:pic>
    </p:spTree>
    <p:extLst>
      <p:ext uri="{BB962C8B-B14F-4D97-AF65-F5344CB8AC3E}">
        <p14:creationId xmlns:p14="http://schemas.microsoft.com/office/powerpoint/2010/main" val="187247795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41F8684-ACD5-9D46-87AA-445A1B482A77}"/>
              </a:ext>
            </a:extLst>
          </p:cNvPr>
          <p:cNvPicPr>
            <a:picLocks noChangeAspect="1"/>
          </p:cNvPicPr>
          <p:nvPr/>
        </p:nvPicPr>
        <p:blipFill>
          <a:blip r:embed="rId3"/>
          <a:stretch>
            <a:fillRect/>
          </a:stretch>
        </p:blipFill>
        <p:spPr>
          <a:xfrm>
            <a:off x="1051585" y="1203767"/>
            <a:ext cx="2472987" cy="4526824"/>
          </a:xfrm>
          <a:prstGeom prst="rect">
            <a:avLst/>
          </a:prstGeom>
        </p:spPr>
      </p:pic>
      <p:pic>
        <p:nvPicPr>
          <p:cNvPr id="11" name="Picture 10">
            <a:extLst>
              <a:ext uri="{FF2B5EF4-FFF2-40B4-BE49-F238E27FC236}">
                <a16:creationId xmlns:a16="http://schemas.microsoft.com/office/drawing/2014/main" id="{7B3E260C-71FA-374A-B58B-9E80CF46FB20}"/>
              </a:ext>
            </a:extLst>
          </p:cNvPr>
          <p:cNvPicPr>
            <a:picLocks noChangeAspect="1"/>
          </p:cNvPicPr>
          <p:nvPr/>
        </p:nvPicPr>
        <p:blipFill>
          <a:blip r:embed="rId4"/>
          <a:stretch>
            <a:fillRect/>
          </a:stretch>
        </p:blipFill>
        <p:spPr>
          <a:xfrm>
            <a:off x="4501100" y="1203767"/>
            <a:ext cx="2544379" cy="4534537"/>
          </a:xfrm>
          <a:prstGeom prst="rect">
            <a:avLst/>
          </a:prstGeom>
        </p:spPr>
      </p:pic>
      <p:pic>
        <p:nvPicPr>
          <p:cNvPr id="12" name="Picture 11">
            <a:extLst>
              <a:ext uri="{FF2B5EF4-FFF2-40B4-BE49-F238E27FC236}">
                <a16:creationId xmlns:a16="http://schemas.microsoft.com/office/drawing/2014/main" id="{8A61A997-CD0E-9F4C-85F0-8EE57EEEEC1F}"/>
              </a:ext>
            </a:extLst>
          </p:cNvPr>
          <p:cNvPicPr>
            <a:picLocks noChangeAspect="1"/>
          </p:cNvPicPr>
          <p:nvPr/>
        </p:nvPicPr>
        <p:blipFill>
          <a:blip r:embed="rId5"/>
          <a:stretch>
            <a:fillRect/>
          </a:stretch>
        </p:blipFill>
        <p:spPr>
          <a:xfrm>
            <a:off x="8022007" y="1192191"/>
            <a:ext cx="2545916" cy="4537276"/>
          </a:xfrm>
          <a:prstGeom prst="rect">
            <a:avLst/>
          </a:prstGeom>
        </p:spPr>
      </p:pic>
      <p:sp>
        <p:nvSpPr>
          <p:cNvPr id="15" name="TextBox 14">
            <a:extLst>
              <a:ext uri="{FF2B5EF4-FFF2-40B4-BE49-F238E27FC236}">
                <a16:creationId xmlns:a16="http://schemas.microsoft.com/office/drawing/2014/main" id="{CA406033-AFD2-EB4F-ABDF-39D134DED694}"/>
              </a:ext>
            </a:extLst>
          </p:cNvPr>
          <p:cNvSpPr txBox="1"/>
          <p:nvPr/>
        </p:nvSpPr>
        <p:spPr>
          <a:xfrm>
            <a:off x="1206628" y="5873635"/>
            <a:ext cx="2162900" cy="584775"/>
          </a:xfrm>
          <a:prstGeom prst="rect">
            <a:avLst/>
          </a:prstGeom>
          <a:noFill/>
        </p:spPr>
        <p:txBody>
          <a:bodyPr wrap="none" rtlCol="0">
            <a:spAutoFit/>
          </a:bodyPr>
          <a:lstStyle/>
          <a:p>
            <a:r>
              <a:rPr lang="en-US" sz="1600" dirty="0"/>
              <a:t>Top Level of Navigation:</a:t>
            </a:r>
          </a:p>
          <a:p>
            <a:pPr algn="ctr"/>
            <a:r>
              <a:rPr lang="en-US" sz="1600" dirty="0"/>
              <a:t>Flyout</a:t>
            </a:r>
          </a:p>
        </p:txBody>
      </p:sp>
      <p:sp>
        <p:nvSpPr>
          <p:cNvPr id="17" name="TextBox 16">
            <a:extLst>
              <a:ext uri="{FF2B5EF4-FFF2-40B4-BE49-F238E27FC236}">
                <a16:creationId xmlns:a16="http://schemas.microsoft.com/office/drawing/2014/main" id="{C9F7EC96-9389-5449-B621-713D88800C6F}"/>
              </a:ext>
            </a:extLst>
          </p:cNvPr>
          <p:cNvSpPr txBox="1"/>
          <p:nvPr/>
        </p:nvSpPr>
        <p:spPr>
          <a:xfrm>
            <a:off x="4956142" y="5975570"/>
            <a:ext cx="1634294" cy="369332"/>
          </a:xfrm>
          <a:prstGeom prst="rect">
            <a:avLst/>
          </a:prstGeom>
          <a:noFill/>
        </p:spPr>
        <p:txBody>
          <a:bodyPr wrap="none" rtlCol="0">
            <a:spAutoFit/>
          </a:bodyPr>
          <a:lstStyle/>
          <a:p>
            <a:r>
              <a:rPr lang="en-US" dirty="0"/>
              <a:t>Bottom Tab Bar</a:t>
            </a:r>
            <a:endParaRPr lang="en-US" sz="1600" dirty="0"/>
          </a:p>
        </p:txBody>
      </p:sp>
      <p:sp>
        <p:nvSpPr>
          <p:cNvPr id="18" name="TextBox 17">
            <a:extLst>
              <a:ext uri="{FF2B5EF4-FFF2-40B4-BE49-F238E27FC236}">
                <a16:creationId xmlns:a16="http://schemas.microsoft.com/office/drawing/2014/main" id="{1082ED6A-AF11-6845-A4C4-077C6FC61BA2}"/>
              </a:ext>
            </a:extLst>
          </p:cNvPr>
          <p:cNvSpPr txBox="1"/>
          <p:nvPr/>
        </p:nvSpPr>
        <p:spPr>
          <a:xfrm>
            <a:off x="8660849" y="5975570"/>
            <a:ext cx="1268232" cy="369332"/>
          </a:xfrm>
          <a:prstGeom prst="rect">
            <a:avLst/>
          </a:prstGeom>
          <a:noFill/>
        </p:spPr>
        <p:txBody>
          <a:bodyPr wrap="none" rtlCol="0">
            <a:spAutoFit/>
          </a:bodyPr>
          <a:lstStyle/>
          <a:p>
            <a:r>
              <a:rPr lang="en-US" dirty="0"/>
              <a:t>Top Tab Bar</a:t>
            </a:r>
            <a:endParaRPr lang="en-US" sz="1600" dirty="0"/>
          </a:p>
        </p:txBody>
      </p:sp>
      <p:sp>
        <p:nvSpPr>
          <p:cNvPr id="19" name="Title 1">
            <a:extLst>
              <a:ext uri="{FF2B5EF4-FFF2-40B4-BE49-F238E27FC236}">
                <a16:creationId xmlns:a16="http://schemas.microsoft.com/office/drawing/2014/main" id="{862191F2-803C-B04C-8B1A-5B300654D9AA}"/>
              </a:ext>
            </a:extLst>
          </p:cNvPr>
          <p:cNvSpPr>
            <a:spLocks noGrp="1"/>
          </p:cNvSpPr>
          <p:nvPr>
            <p:ph type="title"/>
          </p:nvPr>
        </p:nvSpPr>
        <p:spPr>
          <a:xfrm>
            <a:off x="191397" y="-1"/>
            <a:ext cx="10515600" cy="1325563"/>
          </a:xfrm>
        </p:spPr>
        <p:txBody>
          <a:bodyPr>
            <a:normAutofit/>
          </a:bodyPr>
          <a:lstStyle/>
          <a:p>
            <a:r>
              <a:rPr lang="en-US" b="1" dirty="0" err="1"/>
              <a:t>Xamarin.Forms</a:t>
            </a:r>
            <a:r>
              <a:rPr lang="en-US" b="1" dirty="0"/>
              <a:t> Shell - Structure</a:t>
            </a:r>
          </a:p>
        </p:txBody>
      </p:sp>
      <p:cxnSp>
        <p:nvCxnSpPr>
          <p:cNvPr id="21" name="Straight Arrow Connector 20">
            <a:extLst>
              <a:ext uri="{FF2B5EF4-FFF2-40B4-BE49-F238E27FC236}">
                <a16:creationId xmlns:a16="http://schemas.microsoft.com/office/drawing/2014/main" id="{87C54F97-6F93-0D47-A3E8-3B8A5F9F89DA}"/>
              </a:ext>
            </a:extLst>
          </p:cNvPr>
          <p:cNvCxnSpPr>
            <a:stCxn id="10" idx="3"/>
            <a:endCxn id="11" idx="1"/>
          </p:cNvCxnSpPr>
          <p:nvPr/>
        </p:nvCxnSpPr>
        <p:spPr>
          <a:xfrm>
            <a:off x="3524572" y="3467179"/>
            <a:ext cx="976528" cy="3857"/>
          </a:xfrm>
          <a:prstGeom prst="straightConnector1">
            <a:avLst/>
          </a:prstGeom>
          <a:ln w="63500">
            <a:solidFill>
              <a:srgbClr val="59BBB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5213B7A-CAA9-7B47-959B-FAB20BC34010}"/>
              </a:ext>
            </a:extLst>
          </p:cNvPr>
          <p:cNvCxnSpPr/>
          <p:nvPr/>
        </p:nvCxnSpPr>
        <p:spPr>
          <a:xfrm>
            <a:off x="7024252" y="3467179"/>
            <a:ext cx="976528" cy="3857"/>
          </a:xfrm>
          <a:prstGeom prst="straightConnector1">
            <a:avLst/>
          </a:prstGeom>
          <a:ln w="63500">
            <a:solidFill>
              <a:srgbClr val="59BBB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76623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C556C71-5918-B249-9B64-2AE6132E4390}"/>
              </a:ext>
            </a:extLst>
          </p:cNvPr>
          <p:cNvSpPr>
            <a:spLocks noGrp="1"/>
          </p:cNvSpPr>
          <p:nvPr>
            <p:ph type="title"/>
          </p:nvPr>
        </p:nvSpPr>
        <p:spPr>
          <a:xfrm>
            <a:off x="224742" y="365125"/>
            <a:ext cx="10515600" cy="1325563"/>
          </a:xfrm>
        </p:spPr>
        <p:txBody>
          <a:bodyPr>
            <a:normAutofit/>
          </a:bodyPr>
          <a:lstStyle/>
          <a:p>
            <a:r>
              <a:rPr lang="en-US" b="1" dirty="0"/>
              <a:t>Adding Forms Shell to Your Project</a:t>
            </a:r>
          </a:p>
        </p:txBody>
      </p:sp>
      <p:sp>
        <p:nvSpPr>
          <p:cNvPr id="8" name="Content Placeholder 2">
            <a:extLst>
              <a:ext uri="{FF2B5EF4-FFF2-40B4-BE49-F238E27FC236}">
                <a16:creationId xmlns:a16="http://schemas.microsoft.com/office/drawing/2014/main" id="{86DD6019-D73C-F949-90EB-6111EB4AE85C}"/>
              </a:ext>
            </a:extLst>
          </p:cNvPr>
          <p:cNvSpPr txBox="1">
            <a:spLocks/>
          </p:cNvSpPr>
          <p:nvPr/>
        </p:nvSpPr>
        <p:spPr>
          <a:xfrm>
            <a:off x="224742" y="2143124"/>
            <a:ext cx="10515600" cy="37328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iOS &amp; Android, add experimental flag into </a:t>
            </a:r>
            <a:r>
              <a:rPr lang="en-US" dirty="0" err="1"/>
              <a:t>MainActivity</a:t>
            </a:r>
            <a:r>
              <a:rPr lang="en-US" dirty="0"/>
              <a:t> and </a:t>
            </a:r>
            <a:r>
              <a:rPr lang="en-US" dirty="0" err="1"/>
              <a:t>AppDelegate</a:t>
            </a:r>
            <a:r>
              <a:rPr lang="en-US" dirty="0"/>
              <a:t>:</a:t>
            </a:r>
          </a:p>
          <a:p>
            <a:pPr marL="0" indent="0">
              <a:buNone/>
            </a:pPr>
            <a:r>
              <a:rPr lang="en-US" sz="2000" dirty="0">
                <a:solidFill>
                  <a:srgbClr val="0101FD"/>
                </a:solidFill>
                <a:latin typeface="Consolas" panose="020B0609020204030204" pitchFamily="49" charset="0"/>
              </a:rPr>
              <a:t>	global</a:t>
            </a:r>
            <a:r>
              <a:rPr lang="en-US" sz="2000" dirty="0">
                <a:solidFill>
                  <a:srgbClr val="000000"/>
                </a:solidFill>
                <a:latin typeface="Consolas" panose="020B0609020204030204" pitchFamily="49" charset="0"/>
              </a:rPr>
              <a:t>::</a:t>
            </a:r>
            <a:r>
              <a:rPr lang="en-US" sz="2000" dirty="0" err="1">
                <a:solidFill>
                  <a:srgbClr val="000000"/>
                </a:solidFill>
                <a:latin typeface="Consolas" panose="020B0609020204030204" pitchFamily="49" charset="0"/>
              </a:rPr>
              <a:t>Xamarin.Forms.Forms.SetFlags</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Shell_Experimental</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endParaRPr lang="en-US" sz="2000"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Set your shell into your Application’s </a:t>
            </a:r>
            <a:r>
              <a:rPr lang="en-US" dirty="0" err="1"/>
              <a:t>MainPage</a:t>
            </a:r>
            <a:r>
              <a:rPr lang="en-US" dirty="0"/>
              <a:t> property:</a:t>
            </a:r>
          </a:p>
          <a:p>
            <a:pPr marL="0" indent="0">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MainPage</a:t>
            </a:r>
            <a:r>
              <a:rPr lang="en-US" sz="2000" dirty="0">
                <a:solidFill>
                  <a:srgbClr val="000000"/>
                </a:solidFill>
                <a:latin typeface="Consolas" panose="020B0609020204030204" pitchFamily="49" charset="0"/>
              </a:rPr>
              <a:t> = </a:t>
            </a:r>
            <a:r>
              <a:rPr lang="en-US" sz="2000" dirty="0">
                <a:solidFill>
                  <a:srgbClr val="0101FD"/>
                </a:solidFill>
                <a:latin typeface="Consolas" panose="020B0609020204030204" pitchFamily="49" charset="0"/>
              </a:rPr>
              <a:t>new</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YourShell</a:t>
            </a:r>
            <a:r>
              <a:rPr lang="en-US" sz="2000" dirty="0">
                <a:solidFill>
                  <a:srgbClr val="000000"/>
                </a:solidFill>
                <a:latin typeface="Consolas" panose="020B0609020204030204" pitchFamily="49" charset="0"/>
              </a:rPr>
              <a:t>();</a:t>
            </a:r>
            <a:endParaRPr lang="en-US" sz="2000" dirty="0"/>
          </a:p>
        </p:txBody>
      </p:sp>
    </p:spTree>
    <p:extLst>
      <p:ext uri="{BB962C8B-B14F-4D97-AF65-F5344CB8AC3E}">
        <p14:creationId xmlns:p14="http://schemas.microsoft.com/office/powerpoint/2010/main" val="403446392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94D007DD-A29A-E14E-8BD4-81A3A52641F2}"/>
              </a:ext>
            </a:extLst>
          </p:cNvPr>
          <p:cNvSpPr>
            <a:spLocks noGrp="1"/>
          </p:cNvSpPr>
          <p:nvPr>
            <p:ph type="title"/>
          </p:nvPr>
        </p:nvSpPr>
        <p:spPr>
          <a:xfrm>
            <a:off x="224742" y="365125"/>
            <a:ext cx="10515600" cy="1325563"/>
          </a:xfrm>
        </p:spPr>
        <p:txBody>
          <a:bodyPr>
            <a:normAutofit/>
          </a:bodyPr>
          <a:lstStyle/>
          <a:p>
            <a:r>
              <a:rPr lang="en-US" b="1" dirty="0" err="1"/>
              <a:t>Xamarin.Forms</a:t>
            </a:r>
            <a:r>
              <a:rPr lang="en-US" b="1" dirty="0"/>
              <a:t> Shell Hierarchy</a:t>
            </a:r>
          </a:p>
        </p:txBody>
      </p:sp>
      <p:sp>
        <p:nvSpPr>
          <p:cNvPr id="7" name="Content Placeholder 2">
            <a:extLst>
              <a:ext uri="{FF2B5EF4-FFF2-40B4-BE49-F238E27FC236}">
                <a16:creationId xmlns:a16="http://schemas.microsoft.com/office/drawing/2014/main" id="{F7300D02-D9CA-3E48-AC83-87038937E8DE}"/>
              </a:ext>
            </a:extLst>
          </p:cNvPr>
          <p:cNvSpPr>
            <a:spLocks noGrp="1"/>
          </p:cNvSpPr>
          <p:nvPr>
            <p:ph idx="1"/>
          </p:nvPr>
        </p:nvSpPr>
        <p:spPr>
          <a:xfrm>
            <a:off x="224742" y="1524684"/>
            <a:ext cx="10515600" cy="4351338"/>
          </a:xfrm>
        </p:spPr>
        <p:txBody>
          <a:bodyPr/>
          <a:lstStyle/>
          <a:p>
            <a:pPr lvl="1"/>
            <a:r>
              <a:rPr lang="en-US" dirty="0" err="1"/>
              <a:t>ShellItem</a:t>
            </a:r>
            <a:endParaRPr lang="en-US" dirty="0"/>
          </a:p>
          <a:p>
            <a:pPr lvl="2"/>
            <a:r>
              <a:rPr lang="en-US" dirty="0"/>
              <a:t>One or more items in the flyout. Every </a:t>
            </a:r>
            <a:r>
              <a:rPr lang="en-US" dirty="0" err="1"/>
              <a:t>ShellItem</a:t>
            </a:r>
            <a:r>
              <a:rPr lang="en-US" dirty="0"/>
              <a:t> is a child of a Shell</a:t>
            </a:r>
          </a:p>
          <a:p>
            <a:pPr marL="914400" lvl="2" indent="0">
              <a:buNone/>
            </a:pPr>
            <a:endParaRPr lang="en-US" dirty="0"/>
          </a:p>
          <a:p>
            <a:pPr lvl="1"/>
            <a:r>
              <a:rPr lang="en-US" dirty="0" err="1"/>
              <a:t>ShellSection</a:t>
            </a:r>
            <a:endParaRPr lang="en-US" dirty="0"/>
          </a:p>
          <a:p>
            <a:pPr lvl="2"/>
            <a:r>
              <a:rPr lang="en-US" dirty="0"/>
              <a:t>Grouped content, navigable by bottom tabs. Every </a:t>
            </a:r>
            <a:r>
              <a:rPr lang="en-US" dirty="0" err="1"/>
              <a:t>ShellSection</a:t>
            </a:r>
            <a:r>
              <a:rPr lang="en-US" dirty="0"/>
              <a:t> is a child of a </a:t>
            </a:r>
            <a:r>
              <a:rPr lang="en-US" dirty="0" err="1"/>
              <a:t>ShellItem</a:t>
            </a:r>
            <a:r>
              <a:rPr lang="en-US" dirty="0"/>
              <a:t>.</a:t>
            </a:r>
          </a:p>
          <a:p>
            <a:pPr lvl="2"/>
            <a:endParaRPr lang="en-US" dirty="0"/>
          </a:p>
          <a:p>
            <a:pPr lvl="1"/>
            <a:r>
              <a:rPr lang="en-US" dirty="0" err="1"/>
              <a:t>ShellContent</a:t>
            </a:r>
            <a:endParaRPr lang="en-US" dirty="0"/>
          </a:p>
          <a:p>
            <a:pPr lvl="2"/>
            <a:r>
              <a:rPr lang="en-US" dirty="0"/>
              <a:t>The </a:t>
            </a:r>
            <a:r>
              <a:rPr lang="en-US" dirty="0" err="1"/>
              <a:t>ContentPage</a:t>
            </a:r>
            <a:r>
              <a:rPr lang="en-US" dirty="0"/>
              <a:t> instances in your application, which are navigable by top tabs. Every </a:t>
            </a:r>
            <a:r>
              <a:rPr lang="en-US" dirty="0" err="1"/>
              <a:t>ShellContent</a:t>
            </a:r>
            <a:r>
              <a:rPr lang="en-US" dirty="0"/>
              <a:t> is a child of a </a:t>
            </a:r>
            <a:r>
              <a:rPr lang="en-US" dirty="0" err="1"/>
              <a:t>ShellSection</a:t>
            </a:r>
            <a:r>
              <a:rPr lang="en-US" dirty="0"/>
              <a:t>.</a:t>
            </a:r>
          </a:p>
        </p:txBody>
      </p:sp>
    </p:spTree>
    <p:extLst>
      <p:ext uri="{BB962C8B-B14F-4D97-AF65-F5344CB8AC3E}">
        <p14:creationId xmlns:p14="http://schemas.microsoft.com/office/powerpoint/2010/main" val="47248530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D9193D6-E543-5D4A-8151-DC89B7ED56DC}"/>
              </a:ext>
            </a:extLst>
          </p:cNvPr>
          <p:cNvPicPr>
            <a:picLocks noChangeAspect="1"/>
          </p:cNvPicPr>
          <p:nvPr/>
        </p:nvPicPr>
        <p:blipFill>
          <a:blip r:embed="rId3"/>
          <a:stretch>
            <a:fillRect/>
          </a:stretch>
        </p:blipFill>
        <p:spPr>
          <a:xfrm>
            <a:off x="263524" y="349250"/>
            <a:ext cx="6935527" cy="2922588"/>
          </a:xfrm>
          <a:prstGeom prst="rect">
            <a:avLst/>
          </a:prstGeom>
        </p:spPr>
      </p:pic>
      <p:pic>
        <p:nvPicPr>
          <p:cNvPr id="6" name="Picture 5">
            <a:extLst>
              <a:ext uri="{FF2B5EF4-FFF2-40B4-BE49-F238E27FC236}">
                <a16:creationId xmlns:a16="http://schemas.microsoft.com/office/drawing/2014/main" id="{33709B8A-377B-DD45-8B78-E6059151E08D}"/>
              </a:ext>
            </a:extLst>
          </p:cNvPr>
          <p:cNvPicPr>
            <a:picLocks noChangeAspect="1"/>
          </p:cNvPicPr>
          <p:nvPr/>
        </p:nvPicPr>
        <p:blipFill>
          <a:blip r:embed="rId4"/>
          <a:stretch>
            <a:fillRect/>
          </a:stretch>
        </p:blipFill>
        <p:spPr>
          <a:xfrm>
            <a:off x="4745699" y="1389061"/>
            <a:ext cx="2700601" cy="4943474"/>
          </a:xfrm>
          <a:prstGeom prst="rect">
            <a:avLst/>
          </a:prstGeom>
        </p:spPr>
      </p:pic>
      <p:pic>
        <p:nvPicPr>
          <p:cNvPr id="7" name="Picture 6">
            <a:extLst>
              <a:ext uri="{FF2B5EF4-FFF2-40B4-BE49-F238E27FC236}">
                <a16:creationId xmlns:a16="http://schemas.microsoft.com/office/drawing/2014/main" id="{82110370-C1B7-6147-8A4E-D57DFEF46864}"/>
              </a:ext>
            </a:extLst>
          </p:cNvPr>
          <p:cNvPicPr>
            <a:picLocks noChangeAspect="1"/>
          </p:cNvPicPr>
          <p:nvPr/>
        </p:nvPicPr>
        <p:blipFill>
          <a:blip r:embed="rId5"/>
          <a:stretch>
            <a:fillRect/>
          </a:stretch>
        </p:blipFill>
        <p:spPr>
          <a:xfrm>
            <a:off x="8259354" y="1379892"/>
            <a:ext cx="2710619" cy="4961811"/>
          </a:xfrm>
          <a:prstGeom prst="rect">
            <a:avLst/>
          </a:prstGeom>
        </p:spPr>
      </p:pic>
    </p:spTree>
    <p:extLst>
      <p:ext uri="{BB962C8B-B14F-4D97-AF65-F5344CB8AC3E}">
        <p14:creationId xmlns:p14="http://schemas.microsoft.com/office/powerpoint/2010/main" val="301397243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9B9941FE-605C-E845-9171-2B220E54CB11}"/>
              </a:ext>
            </a:extLst>
          </p:cNvPr>
          <p:cNvSpPr>
            <a:spLocks noGrp="1"/>
          </p:cNvSpPr>
          <p:nvPr>
            <p:ph type="title"/>
          </p:nvPr>
        </p:nvSpPr>
        <p:spPr>
          <a:xfrm>
            <a:off x="191397" y="-1"/>
            <a:ext cx="10515600" cy="1325563"/>
          </a:xfrm>
        </p:spPr>
        <p:txBody>
          <a:bodyPr>
            <a:normAutofit/>
          </a:bodyPr>
          <a:lstStyle/>
          <a:p>
            <a:r>
              <a:rPr lang="en-US" b="1" dirty="0"/>
              <a:t>Flyout - Structure</a:t>
            </a:r>
          </a:p>
        </p:txBody>
      </p:sp>
      <p:pic>
        <p:nvPicPr>
          <p:cNvPr id="2" name="Picture 1">
            <a:extLst>
              <a:ext uri="{FF2B5EF4-FFF2-40B4-BE49-F238E27FC236}">
                <a16:creationId xmlns:a16="http://schemas.microsoft.com/office/drawing/2014/main" id="{516D9861-FC07-5C46-96E4-D039BC52A046}"/>
              </a:ext>
            </a:extLst>
          </p:cNvPr>
          <p:cNvPicPr>
            <a:picLocks noChangeAspect="1"/>
          </p:cNvPicPr>
          <p:nvPr/>
        </p:nvPicPr>
        <p:blipFill>
          <a:blip r:embed="rId3"/>
          <a:stretch>
            <a:fillRect/>
          </a:stretch>
        </p:blipFill>
        <p:spPr>
          <a:xfrm>
            <a:off x="551368" y="1181100"/>
            <a:ext cx="2826832" cy="5054600"/>
          </a:xfrm>
          <a:prstGeom prst="rect">
            <a:avLst/>
          </a:prstGeom>
        </p:spPr>
      </p:pic>
      <p:sp>
        <p:nvSpPr>
          <p:cNvPr id="8" name="Content Placeholder 2">
            <a:extLst>
              <a:ext uri="{FF2B5EF4-FFF2-40B4-BE49-F238E27FC236}">
                <a16:creationId xmlns:a16="http://schemas.microsoft.com/office/drawing/2014/main" id="{4BD30C41-B101-8146-9EDB-6B650814BDEF}"/>
              </a:ext>
            </a:extLst>
          </p:cNvPr>
          <p:cNvSpPr>
            <a:spLocks noGrp="1"/>
          </p:cNvSpPr>
          <p:nvPr>
            <p:ph idx="1"/>
          </p:nvPr>
        </p:nvSpPr>
        <p:spPr>
          <a:xfrm>
            <a:off x="4273519" y="952500"/>
            <a:ext cx="7509508" cy="4572000"/>
          </a:xfrm>
        </p:spPr>
        <p:txBody>
          <a:bodyPr>
            <a:normAutofit/>
          </a:bodyPr>
          <a:lstStyle/>
          <a:p>
            <a:pPr lvl="1"/>
            <a:r>
              <a:rPr lang="en-US" dirty="0"/>
              <a:t>Behavior</a:t>
            </a:r>
          </a:p>
          <a:p>
            <a:pPr lvl="1"/>
            <a:endParaRPr lang="en-US" dirty="0"/>
          </a:p>
          <a:p>
            <a:pPr lvl="1"/>
            <a:endParaRPr lang="en-US" dirty="0"/>
          </a:p>
          <a:p>
            <a:pPr marL="914400" lvl="2" indent="0">
              <a:buNone/>
            </a:pPr>
            <a:endParaRPr lang="en-US" dirty="0"/>
          </a:p>
          <a:p>
            <a:pPr lvl="1"/>
            <a:r>
              <a:rPr lang="en-US" dirty="0"/>
              <a:t>Header &amp; </a:t>
            </a:r>
            <a:r>
              <a:rPr lang="en-US" dirty="0" err="1"/>
              <a:t>HeaderTemplate</a:t>
            </a:r>
            <a:endParaRPr lang="en-US" dirty="0"/>
          </a:p>
          <a:p>
            <a:pPr lvl="1"/>
            <a:endParaRPr lang="en-US" dirty="0"/>
          </a:p>
          <a:p>
            <a:pPr lvl="1"/>
            <a:endParaRPr lang="en-US" dirty="0"/>
          </a:p>
          <a:p>
            <a:pPr lvl="1"/>
            <a:endParaRPr lang="en-US" dirty="0"/>
          </a:p>
          <a:p>
            <a:pPr lvl="1"/>
            <a:r>
              <a:rPr lang="en-US" dirty="0"/>
              <a:t>Menu items</a:t>
            </a:r>
          </a:p>
        </p:txBody>
      </p:sp>
      <p:pic>
        <p:nvPicPr>
          <p:cNvPr id="10" name="Picture 9">
            <a:extLst>
              <a:ext uri="{FF2B5EF4-FFF2-40B4-BE49-F238E27FC236}">
                <a16:creationId xmlns:a16="http://schemas.microsoft.com/office/drawing/2014/main" id="{F68D6CAB-55D0-4E4E-A9B4-9D7A31EB6680}"/>
              </a:ext>
            </a:extLst>
          </p:cNvPr>
          <p:cNvPicPr>
            <a:picLocks noChangeAspect="1"/>
          </p:cNvPicPr>
          <p:nvPr/>
        </p:nvPicPr>
        <p:blipFill>
          <a:blip r:embed="rId4"/>
          <a:stretch>
            <a:fillRect/>
          </a:stretch>
        </p:blipFill>
        <p:spPr>
          <a:xfrm>
            <a:off x="6534150" y="1008063"/>
            <a:ext cx="3797300" cy="1270000"/>
          </a:xfrm>
          <a:prstGeom prst="rect">
            <a:avLst/>
          </a:prstGeom>
        </p:spPr>
      </p:pic>
      <p:pic>
        <p:nvPicPr>
          <p:cNvPr id="12" name="Picture 11">
            <a:extLst>
              <a:ext uri="{FF2B5EF4-FFF2-40B4-BE49-F238E27FC236}">
                <a16:creationId xmlns:a16="http://schemas.microsoft.com/office/drawing/2014/main" id="{CB31C806-144D-C041-B90F-316BA150D8C0}"/>
              </a:ext>
            </a:extLst>
          </p:cNvPr>
          <p:cNvPicPr>
            <a:picLocks noChangeAspect="1"/>
          </p:cNvPicPr>
          <p:nvPr/>
        </p:nvPicPr>
        <p:blipFill>
          <a:blip r:embed="rId5"/>
          <a:stretch>
            <a:fillRect/>
          </a:stretch>
        </p:blipFill>
        <p:spPr>
          <a:xfrm>
            <a:off x="3864546" y="2993180"/>
            <a:ext cx="3187700" cy="889000"/>
          </a:xfrm>
          <a:prstGeom prst="rect">
            <a:avLst/>
          </a:prstGeom>
        </p:spPr>
      </p:pic>
      <p:pic>
        <p:nvPicPr>
          <p:cNvPr id="14" name="Picture 13">
            <a:extLst>
              <a:ext uri="{FF2B5EF4-FFF2-40B4-BE49-F238E27FC236}">
                <a16:creationId xmlns:a16="http://schemas.microsoft.com/office/drawing/2014/main" id="{BF56B5D9-DF57-FA44-8CF3-046804E2D742}"/>
              </a:ext>
            </a:extLst>
          </p:cNvPr>
          <p:cNvPicPr>
            <a:picLocks noChangeAspect="1"/>
          </p:cNvPicPr>
          <p:nvPr/>
        </p:nvPicPr>
        <p:blipFill>
          <a:blip r:embed="rId6"/>
          <a:stretch>
            <a:fillRect/>
          </a:stretch>
        </p:blipFill>
        <p:spPr>
          <a:xfrm>
            <a:off x="7571691" y="3038957"/>
            <a:ext cx="4006850" cy="741674"/>
          </a:xfrm>
          <a:prstGeom prst="rect">
            <a:avLst/>
          </a:prstGeom>
        </p:spPr>
      </p:pic>
      <p:pic>
        <p:nvPicPr>
          <p:cNvPr id="16" name="Picture 15">
            <a:extLst>
              <a:ext uri="{FF2B5EF4-FFF2-40B4-BE49-F238E27FC236}">
                <a16:creationId xmlns:a16="http://schemas.microsoft.com/office/drawing/2014/main" id="{4FBA6919-DD2B-2C44-8CA8-EEEDEB752670}"/>
              </a:ext>
            </a:extLst>
          </p:cNvPr>
          <p:cNvPicPr>
            <a:picLocks noChangeAspect="1"/>
          </p:cNvPicPr>
          <p:nvPr/>
        </p:nvPicPr>
        <p:blipFill>
          <a:blip r:embed="rId7"/>
          <a:stretch>
            <a:fillRect/>
          </a:stretch>
        </p:blipFill>
        <p:spPr>
          <a:xfrm>
            <a:off x="5626131" y="4593277"/>
            <a:ext cx="4965700" cy="1574800"/>
          </a:xfrm>
          <a:prstGeom prst="rect">
            <a:avLst/>
          </a:prstGeom>
        </p:spPr>
      </p:pic>
    </p:spTree>
    <p:extLst>
      <p:ext uri="{BB962C8B-B14F-4D97-AF65-F5344CB8AC3E}">
        <p14:creationId xmlns:p14="http://schemas.microsoft.com/office/powerpoint/2010/main" val="140885801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FFF7BBDC-7623-7F40-8591-F2B2BB103E44}"/>
              </a:ext>
            </a:extLst>
          </p:cNvPr>
          <p:cNvSpPr>
            <a:spLocks noGrp="1"/>
          </p:cNvSpPr>
          <p:nvPr>
            <p:ph idx="1"/>
          </p:nvPr>
        </p:nvSpPr>
        <p:spPr>
          <a:xfrm>
            <a:off x="438119" y="419100"/>
            <a:ext cx="7509508" cy="4572000"/>
          </a:xfrm>
        </p:spPr>
        <p:txBody>
          <a:bodyPr>
            <a:normAutofit/>
          </a:bodyPr>
          <a:lstStyle/>
          <a:p>
            <a:pPr lvl="1"/>
            <a:r>
              <a:rPr lang="en-US" dirty="0" err="1"/>
              <a:t>FlyoutHeaderBehavior</a:t>
            </a:r>
            <a:endParaRPr lang="en-US" dirty="0"/>
          </a:p>
          <a:p>
            <a:pPr lvl="2"/>
            <a:r>
              <a:rPr lang="en-US" dirty="0" err="1"/>
              <a:t>CollapseOnScroll</a:t>
            </a:r>
            <a:endParaRPr lang="en-US" dirty="0"/>
          </a:p>
          <a:p>
            <a:pPr lvl="2"/>
            <a:r>
              <a:rPr lang="en-US" dirty="0"/>
              <a:t>Fixed</a:t>
            </a:r>
          </a:p>
          <a:p>
            <a:pPr lvl="2"/>
            <a:r>
              <a:rPr lang="en-US" dirty="0"/>
              <a:t>Scroll</a:t>
            </a:r>
          </a:p>
          <a:p>
            <a:pPr lvl="1"/>
            <a:endParaRPr lang="en-US" dirty="0"/>
          </a:p>
          <a:p>
            <a:pPr lvl="1"/>
            <a:endParaRPr lang="en-US" dirty="0"/>
          </a:p>
          <a:p>
            <a:pPr marL="914400" lvl="2" indent="0">
              <a:buNone/>
            </a:pPr>
            <a:endParaRPr lang="en-US" dirty="0"/>
          </a:p>
          <a:p>
            <a:pPr lvl="1"/>
            <a:r>
              <a:rPr lang="en-US" dirty="0"/>
              <a:t>Custom Menu items Template</a:t>
            </a:r>
          </a:p>
        </p:txBody>
      </p:sp>
      <p:pic>
        <p:nvPicPr>
          <p:cNvPr id="3" name="Picture 2">
            <a:extLst>
              <a:ext uri="{FF2B5EF4-FFF2-40B4-BE49-F238E27FC236}">
                <a16:creationId xmlns:a16="http://schemas.microsoft.com/office/drawing/2014/main" id="{D9A12313-84BD-754B-A56F-65F43BB7504A}"/>
              </a:ext>
            </a:extLst>
          </p:cNvPr>
          <p:cNvPicPr>
            <a:picLocks noChangeAspect="1"/>
          </p:cNvPicPr>
          <p:nvPr/>
        </p:nvPicPr>
        <p:blipFill>
          <a:blip r:embed="rId3"/>
          <a:stretch>
            <a:fillRect/>
          </a:stretch>
        </p:blipFill>
        <p:spPr>
          <a:xfrm>
            <a:off x="2387600" y="3716426"/>
            <a:ext cx="3854450" cy="2239874"/>
          </a:xfrm>
          <a:prstGeom prst="rect">
            <a:avLst/>
          </a:prstGeom>
        </p:spPr>
      </p:pic>
      <p:pic>
        <p:nvPicPr>
          <p:cNvPr id="8" name="Picture 7">
            <a:extLst>
              <a:ext uri="{FF2B5EF4-FFF2-40B4-BE49-F238E27FC236}">
                <a16:creationId xmlns:a16="http://schemas.microsoft.com/office/drawing/2014/main" id="{A97A6DCD-4DAE-EE44-9E94-153BADC091A3}"/>
              </a:ext>
            </a:extLst>
          </p:cNvPr>
          <p:cNvPicPr>
            <a:picLocks noChangeAspect="1"/>
          </p:cNvPicPr>
          <p:nvPr/>
        </p:nvPicPr>
        <p:blipFill>
          <a:blip r:embed="rId4"/>
          <a:stretch>
            <a:fillRect/>
          </a:stretch>
        </p:blipFill>
        <p:spPr>
          <a:xfrm>
            <a:off x="8074627" y="715168"/>
            <a:ext cx="2860717" cy="5016500"/>
          </a:xfrm>
          <a:prstGeom prst="rect">
            <a:avLst/>
          </a:prstGeom>
        </p:spPr>
      </p:pic>
    </p:spTree>
    <p:extLst>
      <p:ext uri="{BB962C8B-B14F-4D97-AF65-F5344CB8AC3E}">
        <p14:creationId xmlns:p14="http://schemas.microsoft.com/office/powerpoint/2010/main" val="90570227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504B0F-072D-474B-945F-FDA4BE33FE88}"/>
              </a:ext>
            </a:extLst>
          </p:cNvPr>
          <p:cNvSpPr/>
          <p:nvPr/>
        </p:nvSpPr>
        <p:spPr>
          <a:xfrm>
            <a:off x="0" y="6446836"/>
            <a:ext cx="12192000" cy="428525"/>
          </a:xfrm>
          <a:prstGeom prst="rect">
            <a:avLst/>
          </a:prstGeom>
          <a:solidFill>
            <a:srgbClr val="474E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AF87483-2E1B-6B42-AAB0-26D82FDEF1C7}"/>
              </a:ext>
            </a:extLst>
          </p:cNvPr>
          <p:cNvSpPr/>
          <p:nvPr/>
        </p:nvSpPr>
        <p:spPr>
          <a:xfrm rot="5400000">
            <a:off x="8549833" y="3233194"/>
            <a:ext cx="6875361" cy="408972"/>
          </a:xfrm>
          <a:prstGeom prst="rect">
            <a:avLst/>
          </a:prstGeom>
          <a:solidFill>
            <a:srgbClr val="59BB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7361A8D8-E6D3-CF47-B117-65646F96DEB8}"/>
              </a:ext>
            </a:extLst>
          </p:cNvPr>
          <p:cNvSpPr>
            <a:spLocks noGrp="1"/>
          </p:cNvSpPr>
          <p:nvPr>
            <p:ph type="title"/>
          </p:nvPr>
        </p:nvSpPr>
        <p:spPr>
          <a:xfrm>
            <a:off x="191397" y="-1"/>
            <a:ext cx="10515600" cy="1325563"/>
          </a:xfrm>
        </p:spPr>
        <p:txBody>
          <a:bodyPr>
            <a:normAutofit/>
          </a:bodyPr>
          <a:lstStyle/>
          <a:p>
            <a:r>
              <a:rPr lang="en-US" b="1" dirty="0"/>
              <a:t>Tabs - Structure</a:t>
            </a:r>
          </a:p>
        </p:txBody>
      </p:sp>
      <p:pic>
        <p:nvPicPr>
          <p:cNvPr id="3" name="Picture 2">
            <a:extLst>
              <a:ext uri="{FF2B5EF4-FFF2-40B4-BE49-F238E27FC236}">
                <a16:creationId xmlns:a16="http://schemas.microsoft.com/office/drawing/2014/main" id="{1C7E6DEB-D50A-7448-BE33-43789B711008}"/>
              </a:ext>
            </a:extLst>
          </p:cNvPr>
          <p:cNvPicPr>
            <a:picLocks noChangeAspect="1"/>
          </p:cNvPicPr>
          <p:nvPr/>
        </p:nvPicPr>
        <p:blipFill>
          <a:blip r:embed="rId3"/>
          <a:stretch>
            <a:fillRect/>
          </a:stretch>
        </p:blipFill>
        <p:spPr>
          <a:xfrm>
            <a:off x="185655" y="1089817"/>
            <a:ext cx="5320403" cy="1674785"/>
          </a:xfrm>
          <a:prstGeom prst="rect">
            <a:avLst/>
          </a:prstGeom>
        </p:spPr>
      </p:pic>
      <p:pic>
        <p:nvPicPr>
          <p:cNvPr id="7" name="Picture 6">
            <a:extLst>
              <a:ext uri="{FF2B5EF4-FFF2-40B4-BE49-F238E27FC236}">
                <a16:creationId xmlns:a16="http://schemas.microsoft.com/office/drawing/2014/main" id="{C33EB96F-E46E-964C-8723-9B5F4405CBD9}"/>
              </a:ext>
            </a:extLst>
          </p:cNvPr>
          <p:cNvPicPr>
            <a:picLocks noChangeAspect="1"/>
          </p:cNvPicPr>
          <p:nvPr/>
        </p:nvPicPr>
        <p:blipFill>
          <a:blip r:embed="rId4"/>
          <a:stretch>
            <a:fillRect/>
          </a:stretch>
        </p:blipFill>
        <p:spPr>
          <a:xfrm>
            <a:off x="897094" y="3120466"/>
            <a:ext cx="3848100" cy="977900"/>
          </a:xfrm>
          <a:prstGeom prst="rect">
            <a:avLst/>
          </a:prstGeom>
        </p:spPr>
      </p:pic>
      <p:pic>
        <p:nvPicPr>
          <p:cNvPr id="9" name="Picture 8">
            <a:extLst>
              <a:ext uri="{FF2B5EF4-FFF2-40B4-BE49-F238E27FC236}">
                <a16:creationId xmlns:a16="http://schemas.microsoft.com/office/drawing/2014/main" id="{1A25FB52-2E1C-0744-9119-2CBACEFA3C5C}"/>
              </a:ext>
            </a:extLst>
          </p:cNvPr>
          <p:cNvPicPr>
            <a:picLocks noChangeAspect="1"/>
          </p:cNvPicPr>
          <p:nvPr/>
        </p:nvPicPr>
        <p:blipFill>
          <a:blip r:embed="rId5"/>
          <a:stretch>
            <a:fillRect/>
          </a:stretch>
        </p:blipFill>
        <p:spPr>
          <a:xfrm>
            <a:off x="5774870" y="1034984"/>
            <a:ext cx="5822502" cy="1784450"/>
          </a:xfrm>
          <a:prstGeom prst="rect">
            <a:avLst/>
          </a:prstGeom>
        </p:spPr>
      </p:pic>
      <p:pic>
        <p:nvPicPr>
          <p:cNvPr id="10" name="Picture 9">
            <a:extLst>
              <a:ext uri="{FF2B5EF4-FFF2-40B4-BE49-F238E27FC236}">
                <a16:creationId xmlns:a16="http://schemas.microsoft.com/office/drawing/2014/main" id="{28A3BBB7-2D32-8442-A303-52E93E1D9A68}"/>
              </a:ext>
            </a:extLst>
          </p:cNvPr>
          <p:cNvPicPr>
            <a:picLocks noChangeAspect="1"/>
          </p:cNvPicPr>
          <p:nvPr/>
        </p:nvPicPr>
        <p:blipFill>
          <a:blip r:embed="rId6"/>
          <a:stretch>
            <a:fillRect/>
          </a:stretch>
        </p:blipFill>
        <p:spPr>
          <a:xfrm>
            <a:off x="6762071" y="2968066"/>
            <a:ext cx="3848100" cy="1282700"/>
          </a:xfrm>
          <a:prstGeom prst="rect">
            <a:avLst/>
          </a:prstGeom>
        </p:spPr>
      </p:pic>
      <p:sp>
        <p:nvSpPr>
          <p:cNvPr id="11" name="Content Placeholder 2">
            <a:extLst>
              <a:ext uri="{FF2B5EF4-FFF2-40B4-BE49-F238E27FC236}">
                <a16:creationId xmlns:a16="http://schemas.microsoft.com/office/drawing/2014/main" id="{61DCFD80-9810-3744-8A00-03F85D537587}"/>
              </a:ext>
            </a:extLst>
          </p:cNvPr>
          <p:cNvSpPr>
            <a:spLocks noGrp="1"/>
          </p:cNvSpPr>
          <p:nvPr>
            <p:ph idx="1"/>
          </p:nvPr>
        </p:nvSpPr>
        <p:spPr>
          <a:xfrm>
            <a:off x="4922977" y="4408943"/>
            <a:ext cx="1937074" cy="457200"/>
          </a:xfrm>
        </p:spPr>
        <p:txBody>
          <a:bodyPr>
            <a:normAutofit/>
          </a:bodyPr>
          <a:lstStyle/>
          <a:p>
            <a:pPr marL="457200" lvl="1" indent="0">
              <a:buNone/>
            </a:pPr>
            <a:r>
              <a:rPr lang="en-US" dirty="0"/>
              <a:t>Style</a:t>
            </a:r>
          </a:p>
        </p:txBody>
      </p:sp>
      <p:pic>
        <p:nvPicPr>
          <p:cNvPr id="13" name="Picture 12">
            <a:extLst>
              <a:ext uri="{FF2B5EF4-FFF2-40B4-BE49-F238E27FC236}">
                <a16:creationId xmlns:a16="http://schemas.microsoft.com/office/drawing/2014/main" id="{8FFF4B04-59DB-9746-95C3-BCF247074EB1}"/>
              </a:ext>
            </a:extLst>
          </p:cNvPr>
          <p:cNvPicPr>
            <a:picLocks noChangeAspect="1"/>
          </p:cNvPicPr>
          <p:nvPr/>
        </p:nvPicPr>
        <p:blipFill>
          <a:blip r:embed="rId7"/>
          <a:stretch>
            <a:fillRect/>
          </a:stretch>
        </p:blipFill>
        <p:spPr>
          <a:xfrm>
            <a:off x="3872214" y="4907934"/>
            <a:ext cx="4038600" cy="1538902"/>
          </a:xfrm>
          <a:prstGeom prst="rect">
            <a:avLst/>
          </a:prstGeom>
        </p:spPr>
      </p:pic>
    </p:spTree>
    <p:extLst>
      <p:ext uri="{BB962C8B-B14F-4D97-AF65-F5344CB8AC3E}">
        <p14:creationId xmlns:p14="http://schemas.microsoft.com/office/powerpoint/2010/main" val="63788208"/>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582</TotalTime>
  <Words>424</Words>
  <Application>Microsoft Macintosh PowerPoint</Application>
  <PresentationFormat>Widescreen</PresentationFormat>
  <Paragraphs>90</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Consolas</vt:lpstr>
      <vt:lpstr>Menlo</vt:lpstr>
      <vt:lpstr>Segoe UI</vt:lpstr>
      <vt:lpstr>Office Theme</vt:lpstr>
      <vt:lpstr>PowerPoint Presentation</vt:lpstr>
      <vt:lpstr>Xamarin.Forms Shell</vt:lpstr>
      <vt:lpstr>Xamarin.Forms Shell - Structure</vt:lpstr>
      <vt:lpstr>Adding Forms Shell to Your Project</vt:lpstr>
      <vt:lpstr>Xamarin.Forms Shell Hierarchy</vt:lpstr>
      <vt:lpstr>PowerPoint Presentation</vt:lpstr>
      <vt:lpstr>Flyout - Structure</vt:lpstr>
      <vt:lpstr>PowerPoint Presentation</vt:lpstr>
      <vt:lpstr>Tabs - Structure</vt:lpstr>
      <vt:lpstr>Navigation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Alejandro Ruiz</dc:creator>
  <cp:lastModifiedBy>Alejandro Ruiz</cp:lastModifiedBy>
  <cp:revision>21</cp:revision>
  <dcterms:created xsi:type="dcterms:W3CDTF">2019-01-28T16:11:07Z</dcterms:created>
  <dcterms:modified xsi:type="dcterms:W3CDTF">2019-03-15T02:53:54Z</dcterms:modified>
</cp:coreProperties>
</file>

<file path=docProps/thumbnail.jpeg>
</file>